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0"/>
  </p:notesMasterIdLst>
  <p:sldIdLst>
    <p:sldId id="284" r:id="rId2"/>
    <p:sldId id="305" r:id="rId3"/>
    <p:sldId id="533" r:id="rId4"/>
    <p:sldId id="535" r:id="rId5"/>
    <p:sldId id="548" r:id="rId6"/>
    <p:sldId id="549" r:id="rId7"/>
    <p:sldId id="550" r:id="rId8"/>
    <p:sldId id="551" r:id="rId9"/>
    <p:sldId id="822" r:id="rId10"/>
    <p:sldId id="539" r:id="rId11"/>
    <p:sldId id="572" r:id="rId12"/>
    <p:sldId id="540" r:id="rId13"/>
    <p:sldId id="541" r:id="rId14"/>
    <p:sldId id="543" r:id="rId15"/>
    <p:sldId id="542" r:id="rId16"/>
    <p:sldId id="291" r:id="rId17"/>
    <p:sldId id="322" r:id="rId18"/>
    <p:sldId id="323" r:id="rId19"/>
    <p:sldId id="546" r:id="rId20"/>
    <p:sldId id="552" r:id="rId21"/>
    <p:sldId id="316" r:id="rId22"/>
    <p:sldId id="555" r:id="rId23"/>
    <p:sldId id="556" r:id="rId24"/>
    <p:sldId id="557" r:id="rId25"/>
    <p:sldId id="560" r:id="rId26"/>
    <p:sldId id="561" r:id="rId27"/>
    <p:sldId id="823" r:id="rId28"/>
    <p:sldId id="824" r:id="rId29"/>
    <p:sldId id="825" r:id="rId30"/>
    <p:sldId id="562" r:id="rId31"/>
    <p:sldId id="567" r:id="rId32"/>
    <p:sldId id="819" r:id="rId33"/>
    <p:sldId id="820" r:id="rId34"/>
    <p:sldId id="568" r:id="rId35"/>
    <p:sldId id="570" r:id="rId36"/>
    <p:sldId id="571" r:id="rId37"/>
    <p:sldId id="573" r:id="rId38"/>
    <p:sldId id="574" r:id="rId39"/>
    <p:sldId id="328" r:id="rId40"/>
    <p:sldId id="576" r:id="rId41"/>
    <p:sldId id="575" r:id="rId42"/>
    <p:sldId id="577" r:id="rId43"/>
    <p:sldId id="578" r:id="rId44"/>
    <p:sldId id="580" r:id="rId45"/>
    <p:sldId id="579" r:id="rId46"/>
    <p:sldId id="581" r:id="rId47"/>
    <p:sldId id="584" r:id="rId48"/>
    <p:sldId id="582" r:id="rId49"/>
    <p:sldId id="583" r:id="rId50"/>
    <p:sldId id="585" r:id="rId51"/>
    <p:sldId id="586" r:id="rId52"/>
    <p:sldId id="587" r:id="rId53"/>
    <p:sldId id="590" r:id="rId54"/>
    <p:sldId id="591" r:id="rId55"/>
    <p:sldId id="593" r:id="rId56"/>
    <p:sldId id="336" r:id="rId57"/>
    <p:sldId id="337" r:id="rId58"/>
    <p:sldId id="592" r:id="rId59"/>
    <p:sldId id="289" r:id="rId60"/>
    <p:sldId id="338" r:id="rId61"/>
    <p:sldId id="339" r:id="rId62"/>
    <p:sldId id="594" r:id="rId63"/>
    <p:sldId id="595" r:id="rId64"/>
    <p:sldId id="596" r:id="rId65"/>
    <p:sldId id="597" r:id="rId66"/>
    <p:sldId id="598" r:id="rId67"/>
    <p:sldId id="826" r:id="rId68"/>
    <p:sldId id="599" r:id="rId69"/>
    <p:sldId id="745" r:id="rId70"/>
    <p:sldId id="292" r:id="rId71"/>
    <p:sldId id="381" r:id="rId72"/>
    <p:sldId id="605" r:id="rId73"/>
    <p:sldId id="606" r:id="rId74"/>
    <p:sldId id="607" r:id="rId75"/>
    <p:sldId id="383" r:id="rId76"/>
    <p:sldId id="600" r:id="rId77"/>
    <p:sldId id="601" r:id="rId78"/>
    <p:sldId id="602" r:id="rId79"/>
    <p:sldId id="603" r:id="rId80"/>
    <p:sldId id="604" r:id="rId81"/>
    <p:sldId id="303" r:id="rId82"/>
    <p:sldId id="314" r:id="rId83"/>
    <p:sldId id="612" r:id="rId84"/>
    <p:sldId id="613" r:id="rId85"/>
    <p:sldId id="614" r:id="rId86"/>
    <p:sldId id="306" r:id="rId87"/>
    <p:sldId id="615" r:id="rId88"/>
    <p:sldId id="616" r:id="rId89"/>
    <p:sldId id="617" r:id="rId90"/>
    <p:sldId id="644" r:id="rId91"/>
    <p:sldId id="619" r:id="rId92"/>
    <p:sldId id="622" r:id="rId93"/>
    <p:sldId id="645" r:id="rId94"/>
    <p:sldId id="646" r:id="rId95"/>
    <p:sldId id="624" r:id="rId96"/>
    <p:sldId id="625" r:id="rId97"/>
    <p:sldId id="626" r:id="rId98"/>
    <p:sldId id="627" r:id="rId99"/>
    <p:sldId id="628" r:id="rId100"/>
    <p:sldId id="629" r:id="rId101"/>
    <p:sldId id="630" r:id="rId102"/>
    <p:sldId id="631" r:id="rId103"/>
    <p:sldId id="632" r:id="rId104"/>
    <p:sldId id="633" r:id="rId105"/>
    <p:sldId id="634" r:id="rId106"/>
    <p:sldId id="647" r:id="rId107"/>
    <p:sldId id="636" r:id="rId108"/>
    <p:sldId id="637" r:id="rId109"/>
    <p:sldId id="648" r:id="rId110"/>
    <p:sldId id="651" r:id="rId111"/>
    <p:sldId id="649" r:id="rId112"/>
    <p:sldId id="652" r:id="rId113"/>
    <p:sldId id="650" r:id="rId114"/>
    <p:sldId id="653" r:id="rId115"/>
    <p:sldId id="643" r:id="rId116"/>
    <p:sldId id="654" r:id="rId117"/>
    <p:sldId id="658" r:id="rId118"/>
    <p:sldId id="655" r:id="rId119"/>
    <p:sldId id="659" r:id="rId120"/>
    <p:sldId id="656" r:id="rId121"/>
    <p:sldId id="660" r:id="rId122"/>
    <p:sldId id="657" r:id="rId123"/>
    <p:sldId id="661" r:id="rId124"/>
    <p:sldId id="307" r:id="rId125"/>
    <p:sldId id="662" r:id="rId126"/>
    <p:sldId id="429" r:id="rId127"/>
    <p:sldId id="663" r:id="rId128"/>
    <p:sldId id="692" r:id="rId129"/>
    <p:sldId id="693" r:id="rId130"/>
    <p:sldId id="694" r:id="rId131"/>
    <p:sldId id="695" r:id="rId132"/>
    <p:sldId id="697" r:id="rId133"/>
    <p:sldId id="696" r:id="rId134"/>
    <p:sldId id="698" r:id="rId135"/>
    <p:sldId id="699" r:id="rId136"/>
    <p:sldId id="703" r:id="rId137"/>
    <p:sldId id="684" r:id="rId138"/>
    <p:sldId id="685" r:id="rId139"/>
    <p:sldId id="705" r:id="rId140"/>
    <p:sldId id="706" r:id="rId141"/>
    <p:sldId id="707" r:id="rId142"/>
    <p:sldId id="708" r:id="rId143"/>
    <p:sldId id="691" r:id="rId144"/>
    <p:sldId id="821" r:id="rId145"/>
    <p:sldId id="777" r:id="rId146"/>
    <p:sldId id="776" r:id="rId147"/>
    <p:sldId id="775" r:id="rId148"/>
    <p:sldId id="778" r:id="rId149"/>
    <p:sldId id="779" r:id="rId150"/>
    <p:sldId id="782" r:id="rId151"/>
    <p:sldId id="783" r:id="rId152"/>
    <p:sldId id="789" r:id="rId153"/>
    <p:sldId id="790" r:id="rId154"/>
    <p:sldId id="791" r:id="rId155"/>
    <p:sldId id="308" r:id="rId156"/>
    <p:sldId id="743" r:id="rId157"/>
    <p:sldId id="746" r:id="rId158"/>
    <p:sldId id="744" r:id="rId159"/>
    <p:sldId id="475" r:id="rId160"/>
    <p:sldId id="463" r:id="rId161"/>
    <p:sldId id="747" r:id="rId162"/>
    <p:sldId id="465" r:id="rId163"/>
    <p:sldId id="748" r:id="rId164"/>
    <p:sldId id="750" r:id="rId165"/>
    <p:sldId id="751" r:id="rId166"/>
    <p:sldId id="752" r:id="rId167"/>
    <p:sldId id="755" r:id="rId168"/>
    <p:sldId id="756" r:id="rId169"/>
    <p:sldId id="757" r:id="rId170"/>
    <p:sldId id="758" r:id="rId171"/>
    <p:sldId id="759" r:id="rId172"/>
    <p:sldId id="760" r:id="rId173"/>
    <p:sldId id="761" r:id="rId174"/>
    <p:sldId id="762" r:id="rId175"/>
    <p:sldId id="763" r:id="rId176"/>
    <p:sldId id="764" r:id="rId177"/>
    <p:sldId id="765" r:id="rId178"/>
    <p:sldId id="766" r:id="rId179"/>
    <p:sldId id="767" r:id="rId180"/>
    <p:sldId id="768" r:id="rId181"/>
    <p:sldId id="769" r:id="rId182"/>
    <p:sldId id="770" r:id="rId183"/>
    <p:sldId id="771" r:id="rId184"/>
    <p:sldId id="772" r:id="rId185"/>
    <p:sldId id="773" r:id="rId186"/>
    <p:sldId id="792" r:id="rId187"/>
    <p:sldId id="793" r:id="rId188"/>
    <p:sldId id="709" r:id="rId189"/>
    <p:sldId id="710" r:id="rId190"/>
    <p:sldId id="712" r:id="rId191"/>
    <p:sldId id="794" r:id="rId192"/>
    <p:sldId id="795" r:id="rId193"/>
    <p:sldId id="796" r:id="rId194"/>
    <p:sldId id="797" r:id="rId195"/>
    <p:sldId id="798" r:id="rId196"/>
    <p:sldId id="799" r:id="rId197"/>
    <p:sldId id="721" r:id="rId198"/>
    <p:sldId id="800" r:id="rId199"/>
    <p:sldId id="801" r:id="rId200"/>
    <p:sldId id="725" r:id="rId201"/>
    <p:sldId id="802" r:id="rId202"/>
    <p:sldId id="803" r:id="rId203"/>
    <p:sldId id="805" r:id="rId204"/>
    <p:sldId id="804" r:id="rId205"/>
    <p:sldId id="731" r:id="rId206"/>
    <p:sldId id="737" r:id="rId207"/>
    <p:sldId id="806" r:id="rId208"/>
    <p:sldId id="808" r:id="rId209"/>
    <p:sldId id="809" r:id="rId210"/>
    <p:sldId id="810" r:id="rId211"/>
    <p:sldId id="811" r:id="rId212"/>
    <p:sldId id="812" r:id="rId213"/>
    <p:sldId id="813" r:id="rId214"/>
    <p:sldId id="814" r:id="rId215"/>
    <p:sldId id="815" r:id="rId216"/>
    <p:sldId id="816" r:id="rId217"/>
    <p:sldId id="817" r:id="rId218"/>
    <p:sldId id="818" r:id="rId219"/>
    <p:sldId id="741" r:id="rId220"/>
    <p:sldId id="738" r:id="rId221"/>
    <p:sldId id="774" r:id="rId222"/>
    <p:sldId id="827" r:id="rId223"/>
    <p:sldId id="740" r:id="rId224"/>
    <p:sldId id="828" r:id="rId225"/>
    <p:sldId id="829" r:id="rId226"/>
    <p:sldId id="830" r:id="rId227"/>
    <p:sldId id="831" r:id="rId228"/>
    <p:sldId id="832" r:id="rId229"/>
    <p:sldId id="833" r:id="rId230"/>
    <p:sldId id="834" r:id="rId231"/>
    <p:sldId id="835" r:id="rId232"/>
    <p:sldId id="839" r:id="rId233"/>
    <p:sldId id="836" r:id="rId234"/>
    <p:sldId id="837" r:id="rId235"/>
    <p:sldId id="838" r:id="rId236"/>
    <p:sldId id="841" r:id="rId237"/>
    <p:sldId id="842" r:id="rId238"/>
    <p:sldId id="843" r:id="rId2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F9F9FB"/>
    <a:srgbClr val="6B522B"/>
    <a:srgbClr val="9F6B30"/>
    <a:srgbClr val="CCCCCC"/>
    <a:srgbClr val="898989"/>
    <a:srgbClr val="731202"/>
    <a:srgbClr val="BF3C04"/>
    <a:srgbClr val="580A01"/>
    <a:srgbClr val="2D0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366" autoAdjust="0"/>
    <p:restoredTop sz="93281" autoAdjust="0"/>
  </p:normalViewPr>
  <p:slideViewPr>
    <p:cSldViewPr>
      <p:cViewPr>
        <p:scale>
          <a:sx n="66" d="100"/>
          <a:sy n="66" d="100"/>
        </p:scale>
        <p:origin x="-1938" y="-5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notesMaster" Target="notesMasters/notesMaster1.xml"/><Relationship Id="rId245" Type="http://schemas.openxmlformats.org/officeDocument/2006/relationships/tableStyles" Target="tableStyle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01T15:27:01.742" idx="4">
    <p:pos x="10" y="10"/>
    <p:text>Expliquer que  le logiciel est présent partout dans notre société. En passant, par le monde bancaire, financier, automobile, de l'entreprise en général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01T15:28:45.411" idx="6">
    <p:pos x="10" y="10"/>
    <p:text>Cependant, évoluer ou maintenir un logiciel n'est pas toujours un processus simple et bref. On estime qu'environ 75 à 90% des couts totaux de développement logiciel</p:text>
    <p:extLst>
      <p:ext uri="{C676402C-5697-4E1C-873F-D02D1690AC5C}">
        <p15:threadingInfo xmlns:p15="http://schemas.microsoft.com/office/powerpoint/2012/main" timeZoneBias="-60"/>
      </p:ext>
    </p:extLst>
  </p:cm>
  <p:cm authorId="1" dt="2017-03-01T15:29:51.746" idx="7">
    <p:pos x="146" y="146"/>
    <p:text>De plus, cette phase d'évolution est cruciale pour le logiciel car une maintenance/évolution mal dirigée peut mener à une détérioration de la qualité, lisibilité et donc maintenabilité du code source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01T15:35:14.492" idx="8">
    <p:pos x="10" y="10"/>
    <p:text>De plus, on estime que 50% de ces coûts liés à l'évolution sont dépensés à comprendre le programme. Càd que vous passez 50% de ces coûts à essayer de comprendre le code qu'un autre à écrit. Par exemple, le code de qqun qui est parti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B7609F-CDBD-454C-8AD1-C08955DAFE72}" type="datetimeFigureOut">
              <a:rPr lang="fr-FR" smtClean="0"/>
              <a:t>21/06/2017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77BD4-754B-457A-8641-E45C326D06D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6288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20B51-5831-4054-9989-CBD4E7072C37}" type="slidenum">
              <a:rPr lang="fr-BE" smtClean="0"/>
              <a:t>160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7261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20B51-5831-4054-9989-CBD4E7072C37}" type="slidenum">
              <a:rPr lang="fr-BE" smtClean="0"/>
              <a:t>161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05667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20B51-5831-4054-9989-CBD4E7072C37}" type="slidenum">
              <a:rPr lang="fr-BE" smtClean="0"/>
              <a:t>162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254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20B51-5831-4054-9989-CBD4E7072C37}" type="slidenum">
              <a:rPr lang="fr-BE" smtClean="0"/>
              <a:t>163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2543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BE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520B51-5831-4054-9989-CBD4E7072C37}" type="slidenum">
              <a:rPr lang="fr-BE" smtClean="0"/>
              <a:t>164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406254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77BD4-754B-457A-8641-E45C326D06DD}" type="slidenum">
              <a:rPr lang="fr-FR" smtClean="0"/>
              <a:t>166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663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77BD4-754B-457A-8641-E45C326D06DD}" type="slidenum">
              <a:rPr lang="fr-FR" smtClean="0"/>
              <a:t>167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65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77BD4-754B-457A-8641-E45C326D06DD}" type="slidenum">
              <a:rPr lang="fr-FR" smtClean="0"/>
              <a:t>168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65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377BD4-754B-457A-8641-E45C326D06DD}" type="slidenum">
              <a:rPr lang="fr-FR" smtClean="0"/>
              <a:t>169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6650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664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1975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2705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58496" y="274638"/>
            <a:ext cx="8814816" cy="639762"/>
          </a:xfrm>
          <a:prstGeom prst="rect">
            <a:avLst/>
          </a:prstGeom>
        </p:spPr>
        <p:txBody>
          <a:bodyPr/>
          <a:lstStyle>
            <a:lvl1pPr algn="l">
              <a:defRPr sz="3200" b="0" i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Verdana"/>
              </a:defRPr>
            </a:lvl1pPr>
          </a:lstStyle>
          <a:p>
            <a:r>
              <a:rPr lang="nl-BE" dirty="0" smtClean="0"/>
              <a:t>Cliquez et modifiez le titre</a:t>
            </a:r>
            <a:endParaRPr lang="fr-FR" dirty="0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158496" y="1121664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>
              <a:buClr>
                <a:srgbClr val="305291"/>
              </a:buClr>
              <a:buFont typeface="Arial"/>
              <a:buNone/>
              <a:defRPr sz="27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  <a:lvl2pPr marL="720000" indent="-285750" algn="l">
              <a:buClr>
                <a:srgbClr val="41A336"/>
              </a:buClr>
              <a:buFont typeface="Arial"/>
              <a:buChar char="•"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defRPr>
            </a:lvl2pPr>
            <a:lvl3pPr marL="990000" indent="-228600" algn="l">
              <a:buClr>
                <a:srgbClr val="41A336"/>
              </a:buClr>
              <a:buFont typeface="Arial"/>
              <a:buChar char="•"/>
              <a:defRPr sz="1400" b="0" i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defRPr>
            </a:lvl3pPr>
            <a:lvl4pPr marL="1260000" indent="-228600" algn="l">
              <a:buClr>
                <a:srgbClr val="41A336"/>
              </a:buClr>
              <a:buFont typeface="Arial"/>
              <a:buChar char="•"/>
              <a:defRPr sz="1200" b="0" i="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cs typeface="Verdana"/>
              </a:defRPr>
            </a:lvl4pPr>
            <a:lvl5pPr marL="1530000" indent="-228600" algn="l">
              <a:buClr>
                <a:srgbClr val="41A336"/>
              </a:buClr>
              <a:buFont typeface="Arial"/>
              <a:buChar char="•"/>
              <a:defRPr sz="1000" b="0" i="0">
                <a:solidFill>
                  <a:srgbClr val="2E3135"/>
                </a:solidFill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</p:txBody>
      </p:sp>
      <p:sp>
        <p:nvSpPr>
          <p:cNvPr id="2" name="Szövegdoboz 1"/>
          <p:cNvSpPr txBox="1"/>
          <p:nvPr userDrawn="1"/>
        </p:nvSpPr>
        <p:spPr>
          <a:xfrm>
            <a:off x="7632192" y="6596908"/>
            <a:ext cx="15118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C02EBDF-36EC-4062-AAA7-5A4431E087A6}" type="slidenum">
              <a:rPr lang="hu-HU" sz="1100" smtClean="0">
                <a:solidFill>
                  <a:schemeClr val="bg1">
                    <a:lumMod val="95000"/>
                  </a:schemeClr>
                </a:solidFill>
                <a:latin typeface="+mn-lt"/>
              </a:rPr>
              <a:pPr algn="r"/>
              <a:t>‹N°›</a:t>
            </a:fld>
            <a:endParaRPr lang="hu-HU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6835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10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088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662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322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414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276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781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666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122AD-C33E-4097-B81A-BFFF7D6CCC79}" type="datetimeFigureOut">
              <a:rPr lang="en-GB" smtClean="0"/>
              <a:t>21/06/2017</a:t>
            </a:fld>
            <a:endParaRPr lang="en-GB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D42791-80CD-47D0-9A01-50536F7A6FCE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149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microsoft.com/office/2007/relationships/hdphoto" Target="../media/hdphoto4.wdp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5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microsoft.com/office/2007/relationships/hdphoto" Target="../media/hdphoto4.wdp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3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21.png"/><Relationship Id="rId4" Type="http://schemas.openxmlformats.org/officeDocument/2006/relationships/image" Target="../media/image23.emf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50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3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8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3" Type="http://schemas.openxmlformats.org/officeDocument/2006/relationships/image" Target="../media/image124.png"/><Relationship Id="rId7" Type="http://schemas.openxmlformats.org/officeDocument/2006/relationships/image" Target="../media/image128.jpe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eg"/><Relationship Id="rId5" Type="http://schemas.openxmlformats.org/officeDocument/2006/relationships/image" Target="../media/image126.jpeg"/><Relationship Id="rId10" Type="http://schemas.openxmlformats.org/officeDocument/2006/relationships/image" Target="../media/image131.jpeg"/><Relationship Id="rId4" Type="http://schemas.openxmlformats.org/officeDocument/2006/relationships/image" Target="../media/image125.png"/><Relationship Id="rId9" Type="http://schemas.openxmlformats.org/officeDocument/2006/relationships/image" Target="../media/image13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45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45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Résultat de recherche d'images pour &quot;geometric shapes ar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863493"/>
            <a:ext cx="4499992" cy="302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572000" y="3863493"/>
            <a:ext cx="5472608" cy="3312369"/>
          </a:xfrm>
          <a:prstGeom prst="rect">
            <a:avLst/>
          </a:prstGeom>
          <a:gradFill flip="none" rotWithShape="1">
            <a:gsLst>
              <a:gs pos="11000">
                <a:schemeClr val="bg1"/>
              </a:gs>
              <a:gs pos="94000">
                <a:schemeClr val="bg1">
                  <a:alpha val="0"/>
                </a:schemeClr>
              </a:gs>
              <a:gs pos="31000">
                <a:schemeClr val="bg1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Connecteur droit 10"/>
          <p:cNvCxnSpPr/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36000" y="2228671"/>
            <a:ext cx="9108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 err="1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Analyzing</a:t>
            </a:r>
            <a:r>
              <a:rPr lang="fr-BE" sz="2400" b="1" dirty="0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, </a:t>
            </a:r>
            <a:r>
              <a:rPr lang="fr-BE" sz="2400" b="1" dirty="0" err="1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Understanding</a:t>
            </a:r>
            <a:r>
              <a:rPr lang="fr-BE" sz="2400" b="1" dirty="0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and </a:t>
            </a:r>
            <a:r>
              <a:rPr lang="fr-BE" sz="2400" b="1" dirty="0" err="1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Supporting</a:t>
            </a:r>
            <a:r>
              <a:rPr lang="fr-BE" sz="2400" b="1" dirty="0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</a:t>
            </a:r>
          </a:p>
          <a:p>
            <a:r>
              <a:rPr lang="fr-BE" sz="2400" b="1" dirty="0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the Evolution of </a:t>
            </a:r>
            <a:r>
              <a:rPr lang="fr-BE" sz="2400" b="1" dirty="0" err="1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Dynamic</a:t>
            </a:r>
            <a:r>
              <a:rPr lang="fr-BE" sz="2400" b="1" dirty="0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and </a:t>
            </a:r>
            <a:r>
              <a:rPr lang="fr-BE" sz="2400" b="1" dirty="0" err="1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Heterogeneous</a:t>
            </a:r>
            <a:r>
              <a:rPr lang="fr-BE" sz="2400" b="1" dirty="0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</a:t>
            </a:r>
          </a:p>
          <a:p>
            <a:r>
              <a:rPr lang="fr-BE" sz="2400" b="1" dirty="0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Data-Intensive Software </a:t>
            </a:r>
            <a:r>
              <a:rPr lang="fr-BE" sz="2400" b="1" dirty="0" err="1" smtClean="0">
                <a:solidFill>
                  <a:srgbClr val="8989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Systems</a:t>
            </a:r>
            <a:endParaRPr lang="fr-FR" sz="2400" b="1" dirty="0">
              <a:solidFill>
                <a:srgbClr val="8989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iandra GD" panose="020E0502030308020204" pitchFamily="34" charset="0"/>
            </a:endParaRPr>
          </a:p>
        </p:txBody>
      </p:sp>
      <p:sp>
        <p:nvSpPr>
          <p:cNvPr id="16" name="Sous-titre 2"/>
          <p:cNvSpPr txBox="1">
            <a:spLocks/>
          </p:cNvSpPr>
          <p:nvPr/>
        </p:nvSpPr>
        <p:spPr>
          <a:xfrm>
            <a:off x="72000" y="3429000"/>
            <a:ext cx="632879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BE" sz="2400" b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Loup Meurice</a:t>
            </a:r>
            <a:endParaRPr lang="en-GB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4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252520" cy="71287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9000">
                <a:schemeClr val="tx2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Résultat de recherche d'images pour &quot;wikipedia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28327"/>
            <a:ext cx="4769596" cy="43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87353" y="404664"/>
            <a:ext cx="3977135" cy="2088232"/>
          </a:xfrm>
          <a:prstGeom prst="wedgeRectCallout">
            <a:avLst>
              <a:gd name="adj1" fmla="val -40587"/>
              <a:gd name="adj2" fmla="val 7053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 smtClean="0">
                <a:solidFill>
                  <a:schemeClr val="tx1"/>
                </a:solidFill>
              </a:rPr>
              <a:t> Un système logiciel est un ensemble de composants logiciels (programmes , documentations, …), faisant partie intégrante d’un système informatique </a:t>
            </a:r>
            <a:endParaRPr lang="fr-F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59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/>
          <p:cNvGrpSpPr>
            <a:grpSpLocks noChangeAspect="1"/>
          </p:cNvGrpSpPr>
          <p:nvPr/>
        </p:nvGrpSpPr>
        <p:grpSpPr>
          <a:xfrm>
            <a:off x="323528" y="418458"/>
            <a:ext cx="8668896" cy="6439542"/>
            <a:chOff x="44450" y="0"/>
            <a:chExt cx="11296650" cy="8391525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44450" y="0"/>
              <a:ext cx="11296650" cy="8391525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5354" y="6548556"/>
              <a:ext cx="3280521" cy="1725395"/>
            </a:xfrm>
            <a:prstGeom prst="rect">
              <a:avLst/>
            </a:prstGeom>
          </p:spPr>
        </p:pic>
      </p:grp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</a:t>
            </a:r>
            <a:b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2400" dirty="0" smtClean="0"/>
              <a:t>Voyage dans le temps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879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</a:t>
            </a:r>
            <a:b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2400" dirty="0" smtClean="0"/>
              <a:t>Analyser les activités des développeurs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30609"/>
          <a:stretch/>
        </p:blipFill>
        <p:spPr>
          <a:xfrm>
            <a:off x="288464" y="1347649"/>
            <a:ext cx="8460000" cy="553773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878" y="1952142"/>
            <a:ext cx="4259949" cy="216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7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634" y="913569"/>
            <a:ext cx="7452934" cy="597181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19" y="5450074"/>
            <a:ext cx="2495550" cy="933450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</a:t>
            </a:r>
            <a:b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2400" dirty="0"/>
              <a:t>Analyser les activités des développeurs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7452320" y="904442"/>
            <a:ext cx="2232248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480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7" y="1503450"/>
            <a:ext cx="2915816" cy="214157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1485024"/>
            <a:ext cx="2831021" cy="216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3848" y="1485024"/>
            <a:ext cx="2974545" cy="216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24" y="4221088"/>
            <a:ext cx="2880000" cy="269139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4332093"/>
            <a:ext cx="2880000" cy="246938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115424" y="4548641"/>
            <a:ext cx="2880000" cy="219272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102127" y="114407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OSCAR</a:t>
            </a:r>
            <a:endParaRPr lang="fr-FR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4049871" y="1134118"/>
            <a:ext cx="118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Mediawiki</a:t>
            </a:r>
            <a:endParaRPr lang="fr-FR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7113302" y="114407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Tikiwiki</a:t>
            </a:r>
            <a:endParaRPr lang="fr-FR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891011" y="3851756"/>
            <a:ext cx="12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PrestaShop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73339" y="3851756"/>
            <a:ext cx="114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OpenMRS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6999438" y="3851756"/>
            <a:ext cx="11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Broadleaf</a:t>
            </a:r>
            <a:endParaRPr lang="fr-FR" b="1" dirty="0"/>
          </a:p>
        </p:txBody>
      </p:sp>
      <p:sp>
        <p:nvSpPr>
          <p:cNvPr id="24" name="Titre 1"/>
          <p:cNvSpPr txBox="1">
            <a:spLocks/>
          </p:cNvSpPr>
          <p:nvPr/>
        </p:nvSpPr>
        <p:spPr>
          <a:xfrm>
            <a:off x="179512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 </a:t>
            </a:r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appliqué à de vrais systèmes</a:t>
            </a:r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2400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807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 </a:t>
            </a:r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appliqu</a:t>
            </a:r>
            <a:r>
              <a:rPr lang="fr-BE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</a:t>
            </a:r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à de vrais systèmes</a:t>
            </a:r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2400" dirty="0" smtClean="0"/>
              <a:t> 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367" y="1503450"/>
            <a:ext cx="2915816" cy="214157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1485024"/>
            <a:ext cx="2831021" cy="2160000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83848" y="1485024"/>
            <a:ext cx="2974545" cy="2160000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824" y="4221088"/>
            <a:ext cx="2880000" cy="269139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3848" y="4332093"/>
            <a:ext cx="2880000" cy="246938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6115424" y="4548641"/>
            <a:ext cx="2880000" cy="2192727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102127" y="114407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OSCAR</a:t>
            </a:r>
            <a:endParaRPr lang="fr-FR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4049871" y="1134118"/>
            <a:ext cx="1187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Mediawiki</a:t>
            </a:r>
            <a:endParaRPr lang="fr-FR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7113302" y="114407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Tikiwiki</a:t>
            </a:r>
            <a:endParaRPr lang="fr-FR" b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891011" y="3851756"/>
            <a:ext cx="126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PrestaShop</a:t>
            </a:r>
            <a:endParaRPr lang="fr-FR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4073339" y="3851756"/>
            <a:ext cx="1141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OpenMRS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6999438" y="3851756"/>
            <a:ext cx="111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Broadleaf</a:t>
            </a:r>
            <a:endParaRPr lang="fr-FR" b="1" dirty="0"/>
          </a:p>
        </p:txBody>
      </p:sp>
      <p:pic>
        <p:nvPicPr>
          <p:cNvPr id="24" name="Picture 38" descr="loup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5970" y="688132"/>
            <a:ext cx="5558672" cy="4864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068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système OSCAR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4464496"/>
          </a:xfrm>
        </p:spPr>
        <p:txBody>
          <a:bodyPr>
            <a:noAutofit/>
          </a:bodyPr>
          <a:lstStyle/>
          <a:p>
            <a:pPr marL="400050"/>
            <a:r>
              <a:rPr lang="en-US" sz="2000" dirty="0" err="1" smtClean="0"/>
              <a:t>Système</a:t>
            </a:r>
            <a:r>
              <a:rPr lang="en-US" sz="2000" dirty="0" smtClean="0"/>
              <a:t> </a:t>
            </a:r>
            <a:r>
              <a:rPr lang="en-US" sz="2000" dirty="0" err="1" smtClean="0"/>
              <a:t>gérant</a:t>
            </a:r>
            <a:r>
              <a:rPr lang="en-US" sz="2000" dirty="0" smtClean="0"/>
              <a:t> les dossiers </a:t>
            </a:r>
            <a:r>
              <a:rPr lang="en-US" sz="2000" dirty="0" err="1" smtClean="0"/>
              <a:t>médicaux</a:t>
            </a:r>
            <a:r>
              <a:rPr lang="en-US" sz="2000" dirty="0" smtClean="0"/>
              <a:t> des patients </a:t>
            </a:r>
            <a:r>
              <a:rPr lang="en-US" sz="2000" dirty="0" err="1" smtClean="0"/>
              <a:t>dans</a:t>
            </a:r>
            <a:r>
              <a:rPr lang="en-US" sz="2000" dirty="0" smtClean="0"/>
              <a:t> les </a:t>
            </a:r>
            <a:r>
              <a:rPr lang="en-US" sz="2000" dirty="0" err="1" smtClean="0"/>
              <a:t>hopitaux</a:t>
            </a:r>
            <a:endParaRPr lang="en-US" sz="2000" dirty="0" smtClean="0"/>
          </a:p>
          <a:p>
            <a:pPr marL="400050"/>
            <a:r>
              <a:rPr lang="en-US" sz="2000" dirty="0" err="1" smtClean="0"/>
              <a:t>Utilisé</a:t>
            </a:r>
            <a:r>
              <a:rPr lang="en-US" sz="2000" dirty="0" smtClean="0"/>
              <a:t> </a:t>
            </a:r>
            <a:r>
              <a:rPr lang="en-US" sz="2000" dirty="0" err="1" smtClean="0"/>
              <a:t>dans</a:t>
            </a:r>
            <a:r>
              <a:rPr lang="en-US" sz="2000" dirty="0" smtClean="0"/>
              <a:t> des </a:t>
            </a:r>
            <a:r>
              <a:rPr lang="en-US" sz="2000" dirty="0" err="1" smtClean="0"/>
              <a:t>centaines</a:t>
            </a:r>
            <a:r>
              <a:rPr lang="en-US" sz="2000" dirty="0" smtClean="0"/>
              <a:t> </a:t>
            </a:r>
            <a:r>
              <a:rPr lang="en-US" sz="2000" dirty="0" err="1" smtClean="0"/>
              <a:t>d’hopitaux</a:t>
            </a:r>
            <a:r>
              <a:rPr lang="en-US" sz="2000" dirty="0" smtClean="0"/>
              <a:t> au Canada</a:t>
            </a:r>
          </a:p>
          <a:p>
            <a:pPr marL="400050"/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développement</a:t>
            </a:r>
            <a:r>
              <a:rPr lang="en-US" sz="2000" dirty="0" smtClean="0"/>
              <a:t> </a:t>
            </a:r>
            <a:r>
              <a:rPr lang="en-US" sz="2000" dirty="0" err="1" smtClean="0"/>
              <a:t>depuis</a:t>
            </a:r>
            <a:r>
              <a:rPr lang="en-US" sz="2000" dirty="0" smtClean="0"/>
              <a:t> 2001</a:t>
            </a:r>
          </a:p>
          <a:p>
            <a:pPr marL="400050"/>
            <a:r>
              <a:rPr lang="en-US" sz="2000" dirty="0" smtClean="0"/>
              <a:t>&gt; 2 millions de </a:t>
            </a:r>
            <a:r>
              <a:rPr lang="en-US" sz="2000" dirty="0" err="1" smtClean="0"/>
              <a:t>lignes</a:t>
            </a:r>
            <a:r>
              <a:rPr lang="en-US" sz="2000" dirty="0" smtClean="0"/>
              <a:t> de code</a:t>
            </a:r>
          </a:p>
          <a:p>
            <a:pPr marL="457200" lvl="1" indent="0">
              <a:buNone/>
            </a:pPr>
            <a:endParaRPr lang="en-US" sz="2000" dirty="0" smtClean="0"/>
          </a:p>
          <a:p>
            <a:pPr marL="57150" indent="0">
              <a:buNone/>
            </a:pPr>
            <a:r>
              <a:rPr lang="en-US" sz="2400" dirty="0"/>
              <a:t>	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048635"/>
            <a:ext cx="2082166" cy="1274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4510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système OSCAR</a:t>
            </a:r>
            <a:endParaRPr lang="fr-FR" dirty="0"/>
          </a:p>
        </p:txBody>
      </p:sp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539552" y="2060848"/>
            <a:ext cx="8229600" cy="4464496"/>
          </a:xfrm>
        </p:spPr>
        <p:txBody>
          <a:bodyPr>
            <a:noAutofit/>
          </a:bodyPr>
          <a:lstStyle/>
          <a:p>
            <a:pPr marL="400050"/>
            <a:r>
              <a:rPr lang="en-US" sz="2000" dirty="0" err="1" smtClean="0"/>
              <a:t>Système</a:t>
            </a:r>
            <a:r>
              <a:rPr lang="en-US" sz="2000" dirty="0" smtClean="0"/>
              <a:t> </a:t>
            </a:r>
            <a:r>
              <a:rPr lang="en-US" sz="2000" dirty="0" err="1" smtClean="0"/>
              <a:t>gérant</a:t>
            </a:r>
            <a:r>
              <a:rPr lang="en-US" sz="2000" dirty="0" smtClean="0"/>
              <a:t> les dossiers </a:t>
            </a:r>
            <a:r>
              <a:rPr lang="en-US" sz="2000" dirty="0" err="1" smtClean="0"/>
              <a:t>médicaux</a:t>
            </a:r>
            <a:r>
              <a:rPr lang="en-US" sz="2000" dirty="0" smtClean="0"/>
              <a:t> des patients </a:t>
            </a:r>
            <a:r>
              <a:rPr lang="en-US" sz="2000" dirty="0" err="1" smtClean="0"/>
              <a:t>dans</a:t>
            </a:r>
            <a:r>
              <a:rPr lang="en-US" sz="2000" dirty="0" smtClean="0"/>
              <a:t> les </a:t>
            </a:r>
            <a:r>
              <a:rPr lang="en-US" sz="2000" dirty="0" err="1" smtClean="0"/>
              <a:t>hopitaux</a:t>
            </a:r>
            <a:endParaRPr lang="en-US" sz="2000" dirty="0" smtClean="0"/>
          </a:p>
          <a:p>
            <a:pPr marL="400050"/>
            <a:r>
              <a:rPr lang="en-US" sz="2000" dirty="0" err="1" smtClean="0"/>
              <a:t>Utilisé</a:t>
            </a:r>
            <a:r>
              <a:rPr lang="en-US" sz="2000" dirty="0" smtClean="0"/>
              <a:t> </a:t>
            </a:r>
            <a:r>
              <a:rPr lang="en-US" sz="2000" dirty="0" err="1" smtClean="0"/>
              <a:t>dans</a:t>
            </a:r>
            <a:r>
              <a:rPr lang="en-US" sz="2000" dirty="0" smtClean="0"/>
              <a:t> des </a:t>
            </a:r>
            <a:r>
              <a:rPr lang="en-US" sz="2000" dirty="0" err="1" smtClean="0"/>
              <a:t>centaines</a:t>
            </a:r>
            <a:r>
              <a:rPr lang="en-US" sz="2000" dirty="0" smtClean="0"/>
              <a:t> </a:t>
            </a:r>
            <a:r>
              <a:rPr lang="en-US" sz="2000" dirty="0" err="1" smtClean="0"/>
              <a:t>d’hopitaux</a:t>
            </a:r>
            <a:r>
              <a:rPr lang="en-US" sz="2000" dirty="0" smtClean="0"/>
              <a:t> au Canada</a:t>
            </a:r>
          </a:p>
          <a:p>
            <a:pPr marL="400050"/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développement</a:t>
            </a:r>
            <a:r>
              <a:rPr lang="en-US" sz="2000" dirty="0" smtClean="0"/>
              <a:t> </a:t>
            </a:r>
            <a:r>
              <a:rPr lang="en-US" sz="2000" dirty="0" err="1" smtClean="0"/>
              <a:t>depuis</a:t>
            </a:r>
            <a:r>
              <a:rPr lang="en-US" sz="2000" dirty="0" smtClean="0"/>
              <a:t> 2001</a:t>
            </a:r>
          </a:p>
          <a:p>
            <a:pPr marL="400050"/>
            <a:r>
              <a:rPr lang="en-US" sz="2000" dirty="0" smtClean="0"/>
              <a:t>&gt; 2 millions de </a:t>
            </a:r>
            <a:r>
              <a:rPr lang="en-US" sz="2000" dirty="0" err="1" smtClean="0"/>
              <a:t>lignes</a:t>
            </a:r>
            <a:r>
              <a:rPr lang="en-US" sz="2000" dirty="0" smtClean="0"/>
              <a:t> de code</a:t>
            </a:r>
          </a:p>
          <a:p>
            <a:pPr marL="400050"/>
            <a:endParaRPr lang="en-US" sz="2000" dirty="0"/>
          </a:p>
          <a:p>
            <a:pPr marL="5715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000" dirty="0" smtClean="0">
                <a:sym typeface="Wingdings" panose="05000000000000000000" pitchFamily="2" charset="2"/>
              </a:rPr>
              <a:t> </a:t>
            </a:r>
            <a:r>
              <a:rPr lang="en-US" sz="2000" dirty="0" err="1" smtClean="0">
                <a:sym typeface="Wingdings" panose="05000000000000000000" pitchFamily="2" charset="2"/>
              </a:rPr>
              <a:t>Projet</a:t>
            </a:r>
            <a:r>
              <a:rPr lang="en-US" sz="2000" dirty="0" smtClean="0">
                <a:sym typeface="Wingdings" panose="05000000000000000000" pitchFamily="2" charset="2"/>
              </a:rPr>
              <a:t> de migration </a:t>
            </a:r>
            <a:r>
              <a:rPr lang="en-US" sz="2000" dirty="0" err="1" smtClean="0">
                <a:sym typeface="Wingdings" panose="05000000000000000000" pitchFamily="2" charset="2"/>
              </a:rPr>
              <a:t>vers</a:t>
            </a:r>
            <a:r>
              <a:rPr lang="en-US" sz="2000" dirty="0" smtClean="0">
                <a:sym typeface="Wingdings" panose="05000000000000000000" pitchFamily="2" charset="2"/>
              </a:rPr>
              <a:t> NoSQL</a:t>
            </a:r>
            <a:endParaRPr lang="en-US" sz="2400" dirty="0"/>
          </a:p>
          <a:p>
            <a:pPr marL="400050"/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pPr marL="57150" indent="0">
              <a:buNone/>
            </a:pPr>
            <a:r>
              <a:rPr lang="en-US" sz="2400" dirty="0"/>
              <a:t>	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5048635"/>
            <a:ext cx="2082166" cy="1274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37505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4644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04864"/>
            <a:ext cx="7056784" cy="3745639"/>
          </a:xfrm>
          <a:prstGeom prst="rect">
            <a:avLst/>
          </a:prstGeom>
        </p:spPr>
      </p:pic>
      <p:sp>
        <p:nvSpPr>
          <p:cNvPr id="7" name="Titre 1"/>
          <p:cNvSpPr txBox="1">
            <a:spLocks/>
          </p:cNvSpPr>
          <p:nvPr/>
        </p:nvSpPr>
        <p:spPr>
          <a:xfrm>
            <a:off x="467544" y="332656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système OSCAR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15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/>
          <p:cNvSpPr>
            <a:spLocks noGrp="1"/>
          </p:cNvSpPr>
          <p:nvPr>
            <p:ph idx="1"/>
          </p:nvPr>
        </p:nvSpPr>
        <p:spPr>
          <a:xfrm>
            <a:off x="539552" y="1844824"/>
            <a:ext cx="8229600" cy="4464496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00" y="2204864"/>
            <a:ext cx="6705078" cy="3661200"/>
          </a:xfrm>
          <a:prstGeom prst="rect">
            <a:avLst/>
          </a:prstGeom>
        </p:spPr>
      </p:pic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système OSCAR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05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ésultat de recherche d'images pour &quot;plan d'archive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36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8520" y="-99392"/>
            <a:ext cx="9252520" cy="71287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9000">
                <a:schemeClr val="tx2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0" name="Picture 2" descr="Résultat de recherche d'images pour &quot;wikipedia logo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028327"/>
            <a:ext cx="4769596" cy="43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987353" y="404664"/>
            <a:ext cx="3977135" cy="2088232"/>
          </a:xfrm>
          <a:prstGeom prst="wedgeRectCallout">
            <a:avLst>
              <a:gd name="adj1" fmla="val -40587"/>
              <a:gd name="adj2" fmla="val 70537"/>
            </a:avLst>
          </a:prstGeom>
          <a:solidFill>
            <a:schemeClr val="bg1"/>
          </a:solidFill>
          <a:ln w="3175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dirty="0" smtClean="0">
                <a:solidFill>
                  <a:schemeClr val="tx1"/>
                </a:solidFill>
              </a:rPr>
              <a:t> Un système logiciel est un ensemble de composants logiciels (programmes , documentations, …), faisant partie intégrante d’un système informatique 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65404" y="980728"/>
            <a:ext cx="2755068" cy="36004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436096" y="1628800"/>
            <a:ext cx="3168352" cy="61200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6552472" y="1340768"/>
            <a:ext cx="2268000" cy="54006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004048" y="1236239"/>
            <a:ext cx="193898" cy="540060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693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ésultat de recherche d'images pour &quot;plan d'archive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associé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08" y="-217884"/>
            <a:ext cx="7266384" cy="726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3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AutoShape 133"/>
          <p:cNvCxnSpPr>
            <a:cxnSpLocks noChangeShapeType="1"/>
            <a:endCxn id="101" idx="1"/>
          </p:cNvCxnSpPr>
          <p:nvPr/>
        </p:nvCxnSpPr>
        <p:spPr bwMode="auto">
          <a:xfrm>
            <a:off x="3005931" y="3921815"/>
            <a:ext cx="746919" cy="164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AutoShape 23"/>
          <p:cNvCxnSpPr>
            <a:cxnSpLocks noChangeShapeType="1"/>
          </p:cNvCxnSpPr>
          <p:nvPr/>
        </p:nvCxnSpPr>
        <p:spPr bwMode="auto">
          <a:xfrm>
            <a:off x="6267450" y="2866821"/>
            <a:ext cx="0" cy="32873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AutoShape 89"/>
          <p:cNvCxnSpPr>
            <a:cxnSpLocks noChangeShapeType="1"/>
          </p:cNvCxnSpPr>
          <p:nvPr/>
        </p:nvCxnSpPr>
        <p:spPr bwMode="auto">
          <a:xfrm>
            <a:off x="6267450" y="4651369"/>
            <a:ext cx="0" cy="29531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AutoShape 133"/>
          <p:cNvCxnSpPr>
            <a:cxnSpLocks noChangeShapeType="1"/>
          </p:cNvCxnSpPr>
          <p:nvPr/>
        </p:nvCxnSpPr>
        <p:spPr bwMode="auto">
          <a:xfrm flipV="1">
            <a:off x="2876550" y="2114346"/>
            <a:ext cx="876300" cy="1138238"/>
          </a:xfrm>
          <a:prstGeom prst="bentConnector3">
            <a:avLst>
              <a:gd name="adj1" fmla="val 49819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9" name="AutoShape 135"/>
          <p:cNvCxnSpPr>
            <a:cxnSpLocks noChangeShapeType="1"/>
          </p:cNvCxnSpPr>
          <p:nvPr/>
        </p:nvCxnSpPr>
        <p:spPr bwMode="auto">
          <a:xfrm>
            <a:off x="2876550" y="4608309"/>
            <a:ext cx="876300" cy="1493837"/>
          </a:xfrm>
          <a:prstGeom prst="bentConnector3">
            <a:avLst>
              <a:gd name="adj1" fmla="val 49819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0" name="AutoShape 180"/>
          <p:cNvCxnSpPr>
            <a:cxnSpLocks noChangeShapeType="1"/>
          </p:cNvCxnSpPr>
          <p:nvPr/>
        </p:nvCxnSpPr>
        <p:spPr bwMode="auto">
          <a:xfrm>
            <a:off x="6267450" y="6395213"/>
            <a:ext cx="0" cy="3461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  <p:sp>
        <p:nvSpPr>
          <p:cNvPr id="100" name="Rectangle à coins arrondis 99"/>
          <p:cNvSpPr/>
          <p:nvPr/>
        </p:nvSpPr>
        <p:spPr>
          <a:xfrm>
            <a:off x="3752850" y="1411009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à coins arrondis 100"/>
          <p:cNvSpPr/>
          <p:nvPr/>
        </p:nvSpPr>
        <p:spPr>
          <a:xfrm>
            <a:off x="3752850" y="3195557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145" y="1542336"/>
            <a:ext cx="3933000" cy="1202800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199" y="4939401"/>
            <a:ext cx="3337875" cy="1448534"/>
          </a:xfrm>
          <a:prstGeom prst="rect">
            <a:avLst/>
          </a:prstGeom>
        </p:spPr>
      </p:pic>
      <p:sp>
        <p:nvSpPr>
          <p:cNvPr id="102" name="Rectangle à coins arrondis 101"/>
          <p:cNvSpPr/>
          <p:nvPr/>
        </p:nvSpPr>
        <p:spPr>
          <a:xfrm>
            <a:off x="3752850" y="4939401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4" name="Imag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707" y="3320415"/>
            <a:ext cx="3337875" cy="12028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520" y="2852936"/>
            <a:ext cx="3021148" cy="30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AutoShape 133"/>
          <p:cNvCxnSpPr>
            <a:cxnSpLocks noChangeShapeType="1"/>
            <a:endCxn id="101" idx="1"/>
          </p:cNvCxnSpPr>
          <p:nvPr/>
        </p:nvCxnSpPr>
        <p:spPr bwMode="auto">
          <a:xfrm>
            <a:off x="3005931" y="3921815"/>
            <a:ext cx="746919" cy="164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AutoShape 23"/>
          <p:cNvCxnSpPr>
            <a:cxnSpLocks noChangeShapeType="1"/>
          </p:cNvCxnSpPr>
          <p:nvPr/>
        </p:nvCxnSpPr>
        <p:spPr bwMode="auto">
          <a:xfrm>
            <a:off x="6267450" y="2866821"/>
            <a:ext cx="0" cy="32873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AutoShape 89"/>
          <p:cNvCxnSpPr>
            <a:cxnSpLocks noChangeShapeType="1"/>
          </p:cNvCxnSpPr>
          <p:nvPr/>
        </p:nvCxnSpPr>
        <p:spPr bwMode="auto">
          <a:xfrm>
            <a:off x="6267450" y="4651369"/>
            <a:ext cx="0" cy="29531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AutoShape 133"/>
          <p:cNvCxnSpPr>
            <a:cxnSpLocks noChangeShapeType="1"/>
          </p:cNvCxnSpPr>
          <p:nvPr/>
        </p:nvCxnSpPr>
        <p:spPr bwMode="auto">
          <a:xfrm flipV="1">
            <a:off x="2876550" y="2114346"/>
            <a:ext cx="876300" cy="1138238"/>
          </a:xfrm>
          <a:prstGeom prst="bentConnector3">
            <a:avLst>
              <a:gd name="adj1" fmla="val 49819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9" name="AutoShape 135"/>
          <p:cNvCxnSpPr>
            <a:cxnSpLocks noChangeShapeType="1"/>
          </p:cNvCxnSpPr>
          <p:nvPr/>
        </p:nvCxnSpPr>
        <p:spPr bwMode="auto">
          <a:xfrm>
            <a:off x="2876550" y="4608309"/>
            <a:ext cx="876300" cy="1493837"/>
          </a:xfrm>
          <a:prstGeom prst="bentConnector3">
            <a:avLst>
              <a:gd name="adj1" fmla="val 49819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0" name="AutoShape 180"/>
          <p:cNvCxnSpPr>
            <a:cxnSpLocks noChangeShapeType="1"/>
          </p:cNvCxnSpPr>
          <p:nvPr/>
        </p:nvCxnSpPr>
        <p:spPr bwMode="auto">
          <a:xfrm>
            <a:off x="6267450" y="6395213"/>
            <a:ext cx="0" cy="3461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  <p:sp>
        <p:nvSpPr>
          <p:cNvPr id="100" name="Rectangle à coins arrondis 99"/>
          <p:cNvSpPr/>
          <p:nvPr/>
        </p:nvSpPr>
        <p:spPr>
          <a:xfrm>
            <a:off x="3752850" y="1411009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à coins arrondis 100"/>
          <p:cNvSpPr/>
          <p:nvPr/>
        </p:nvSpPr>
        <p:spPr>
          <a:xfrm>
            <a:off x="3752850" y="3195557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145" y="1542336"/>
            <a:ext cx="3933000" cy="1202800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199" y="4939401"/>
            <a:ext cx="3337875" cy="1448534"/>
          </a:xfrm>
          <a:prstGeom prst="rect">
            <a:avLst/>
          </a:prstGeom>
        </p:spPr>
      </p:pic>
      <p:sp>
        <p:nvSpPr>
          <p:cNvPr id="102" name="Rectangle à coins arrondis 101"/>
          <p:cNvSpPr/>
          <p:nvPr/>
        </p:nvSpPr>
        <p:spPr>
          <a:xfrm>
            <a:off x="3752850" y="4939401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4" name="Imag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707" y="3320415"/>
            <a:ext cx="3337875" cy="120280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8520" y="2852936"/>
            <a:ext cx="3021148" cy="3038679"/>
          </a:xfrm>
          <a:prstGeom prst="rect">
            <a:avLst/>
          </a:prstGeom>
        </p:spPr>
      </p:pic>
      <p:pic>
        <p:nvPicPr>
          <p:cNvPr id="16" name="Picture 8" descr="Image associé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08" y="-217884"/>
            <a:ext cx="7266384" cy="726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46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  <p:sp>
        <p:nvSpPr>
          <p:cNvPr id="93" name="AutoShape 40"/>
          <p:cNvSpPr>
            <a:spLocks noChangeArrowheads="1"/>
          </p:cNvSpPr>
          <p:nvPr/>
        </p:nvSpPr>
        <p:spPr bwMode="auto">
          <a:xfrm>
            <a:off x="4110856" y="1019571"/>
            <a:ext cx="4537075" cy="5759450"/>
          </a:xfrm>
          <a:prstGeom prst="foldedCorner">
            <a:avLst>
              <a:gd name="adj" fmla="val 125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cxnSp>
        <p:nvCxnSpPr>
          <p:cNvPr id="94" name="AutoShape 29"/>
          <p:cNvCxnSpPr>
            <a:cxnSpLocks noChangeShapeType="1"/>
          </p:cNvCxnSpPr>
          <p:nvPr/>
        </p:nvCxnSpPr>
        <p:spPr bwMode="auto">
          <a:xfrm>
            <a:off x="6444208" y="875109"/>
            <a:ext cx="0" cy="190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AutoShape 30"/>
          <p:cNvCxnSpPr>
            <a:cxnSpLocks noChangeShapeType="1"/>
            <a:endCxn id="93" idx="1"/>
          </p:cNvCxnSpPr>
          <p:nvPr/>
        </p:nvCxnSpPr>
        <p:spPr bwMode="auto">
          <a:xfrm flipV="1">
            <a:off x="2771800" y="3899296"/>
            <a:ext cx="1339056" cy="132990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Text Box 27"/>
          <p:cNvSpPr txBox="1">
            <a:spLocks noChangeArrowheads="1"/>
          </p:cNvSpPr>
          <p:nvPr/>
        </p:nvSpPr>
        <p:spPr bwMode="auto">
          <a:xfrm>
            <a:off x="4223569" y="1221715"/>
            <a:ext cx="3700052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CLIENT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NCLI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NOM char(20)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ADRESSE char(40)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LOCALITE char(40)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CAT char(2),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COMPTE numeric(6,2), not null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ID_CLIENT primary key (NCLI));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COMMANDE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NCOM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DATECOM date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NCLI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ID_COMMANDE primary key (NCOM));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DETAIL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NCOM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NPRO date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QCOM numeric(6)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ID_DETAIL primary key (NCOM, NPRO));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PRODUIT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NPRO char(6) not null,</a:t>
            </a:r>
          </a:p>
          <a:p>
            <a:pPr>
              <a:defRPr/>
            </a:pPr>
            <a:r>
              <a:rPr lang="en-GB" sz="9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LIBELLE char(40)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PRIX numeric(6,2) not null,</a:t>
            </a:r>
          </a:p>
          <a:p>
            <a:pPr>
              <a:defRPr/>
            </a:pPr>
            <a:r>
              <a:rPr lang="en-GB" sz="9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QSTOCK numeric(5) not null;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ID_PRODUIT primary key (NPRO));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alter table DETAIL add constraint REF_DET_ORD_FK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foreign key (NCOM) references COMMANDE;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alter table DETAIL add constraint REF_DET_PRO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foreign key (NPRO) references PRODUIT;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alter table COMMANDE add constraint REF_ORD_CUS_FK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foreign key (NCLI) references CLIENT;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CUSTOMER_IND on CLIENT (NCLI);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DET_IND on DETAIL (NCOM, NPRO);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index DET_ORD_IND on DETAIL (NCOM);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ORD_IND on COMMANDE (NCOM);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index ORD_CUS_IND on COMMANDE (NCLI);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PRODUCT_IND on PRODUIT (NPRO); 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7347769" y="1105296"/>
            <a:ext cx="1228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Code DDL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852936"/>
            <a:ext cx="3021148" cy="30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7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  <p:sp>
        <p:nvSpPr>
          <p:cNvPr id="93" name="AutoShape 40"/>
          <p:cNvSpPr>
            <a:spLocks noChangeArrowheads="1"/>
          </p:cNvSpPr>
          <p:nvPr/>
        </p:nvSpPr>
        <p:spPr bwMode="auto">
          <a:xfrm>
            <a:off x="4110856" y="1019571"/>
            <a:ext cx="4537075" cy="5759450"/>
          </a:xfrm>
          <a:prstGeom prst="foldedCorner">
            <a:avLst>
              <a:gd name="adj" fmla="val 125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cxnSp>
        <p:nvCxnSpPr>
          <p:cNvPr id="94" name="AutoShape 29"/>
          <p:cNvCxnSpPr>
            <a:cxnSpLocks noChangeShapeType="1"/>
          </p:cNvCxnSpPr>
          <p:nvPr/>
        </p:nvCxnSpPr>
        <p:spPr bwMode="auto">
          <a:xfrm>
            <a:off x="6444208" y="875109"/>
            <a:ext cx="0" cy="190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AutoShape 30"/>
          <p:cNvCxnSpPr>
            <a:cxnSpLocks noChangeShapeType="1"/>
            <a:endCxn id="93" idx="1"/>
          </p:cNvCxnSpPr>
          <p:nvPr/>
        </p:nvCxnSpPr>
        <p:spPr bwMode="auto">
          <a:xfrm flipV="1">
            <a:off x="2771800" y="3899296"/>
            <a:ext cx="1339056" cy="1329904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Text Box 27"/>
          <p:cNvSpPr txBox="1">
            <a:spLocks noChangeArrowheads="1"/>
          </p:cNvSpPr>
          <p:nvPr/>
        </p:nvSpPr>
        <p:spPr bwMode="auto">
          <a:xfrm>
            <a:off x="4223569" y="1221715"/>
            <a:ext cx="3700052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CLIENT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NCLI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NOM char(20)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ADRESSE char(40)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LOCALITE char(40)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CAT char(2),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COMPTE numeric(6,2), not null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ID_CLIENT primary key (NCLI));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COMMANDE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NCOM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DATECOM date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NCLI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ID_COMMANDE primary key (NCOM));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DETAIL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NCOM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NPRO date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QCOM numeric(6)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ID_DETAIL primary key (NCOM, NPRO));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PRODUIT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NPRO char(6) not null,</a:t>
            </a:r>
          </a:p>
          <a:p>
            <a:pPr>
              <a:defRPr/>
            </a:pPr>
            <a:r>
              <a:rPr lang="en-GB" sz="9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LIBELLE char(40)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PRIX numeric(6,2) not null,</a:t>
            </a:r>
          </a:p>
          <a:p>
            <a:pPr>
              <a:defRPr/>
            </a:pPr>
            <a:r>
              <a:rPr lang="en-GB" sz="9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QSTOCK numeric(5) not null;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ID_PRODUIT primary key (NPRO));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alter table DETAIL add constraint REF_DET_ORD_FK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foreign key (NCOM) references COMMANDE;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alter table DETAIL add constraint REF_DET_PRO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foreign key (NPRO) references PRODUIT;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alter table COMMANDE add constraint REF_ORD_CUS_FK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foreign key (NCLI) references CLIENT;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CUSTOMER_IND on CLIENT (NCLI);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DET_IND on DETAIL (NCOM, NPRO);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index DET_ORD_IND on DETAIL (NCOM);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ORD_IND on COMMANDE (NCOM);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index ORD_CUS_IND on COMMANDE (NCLI);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PRODUCT_IND on PRODUIT (NPRO); 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7347769" y="1105296"/>
            <a:ext cx="1228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Code DDL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334894" y="1484784"/>
            <a:ext cx="34913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21457" indent="-250022"/>
            <a:r>
              <a:rPr lang="en-US" sz="2000" b="1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18 560 </a:t>
            </a:r>
            <a:r>
              <a:rPr lang="en-US" sz="2000" b="1" dirty="0" err="1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lignes</a:t>
            </a:r>
            <a:r>
              <a:rPr lang="en-US" sz="2000" b="1" dirty="0" smtClean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 de code DDL</a:t>
            </a:r>
            <a:endParaRPr lang="en-US" sz="2000" b="1" dirty="0"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  <a:p>
            <a:pPr marL="321457" indent="-250022"/>
            <a:r>
              <a:rPr lang="en-US" sz="2000" b="1" dirty="0">
                <a:latin typeface="Arial" charset="0"/>
                <a:ea typeface="ＭＳ Ｐゴシック" charset="0"/>
                <a:cs typeface="Arial" charset="0"/>
                <a:sym typeface="Arial" charset="0"/>
              </a:rPr>
              <a:t>480 tables</a:t>
            </a:r>
          </a:p>
          <a:p>
            <a:endParaRPr lang="fr-FR" sz="2000" b="1" dirty="0"/>
          </a:p>
        </p:txBody>
      </p:sp>
      <p:sp>
        <p:nvSpPr>
          <p:cNvPr id="4" name="Légende à une bordure 1 3"/>
          <p:cNvSpPr/>
          <p:nvPr/>
        </p:nvSpPr>
        <p:spPr>
          <a:xfrm>
            <a:off x="2987824" y="2276872"/>
            <a:ext cx="1123032" cy="936104"/>
          </a:xfrm>
          <a:prstGeom prst="accentCallout1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6" name="Légende sans bordure 2 5"/>
          <p:cNvSpPr/>
          <p:nvPr/>
        </p:nvSpPr>
        <p:spPr>
          <a:xfrm rot="20305800">
            <a:off x="2751320" y="2709459"/>
            <a:ext cx="1224136" cy="736328"/>
          </a:xfrm>
          <a:prstGeom prst="callout2">
            <a:avLst>
              <a:gd name="adj1" fmla="val -85996"/>
              <a:gd name="adj2" fmla="val 71479"/>
              <a:gd name="adj3" fmla="val -36600"/>
              <a:gd name="adj4" fmla="val 97152"/>
              <a:gd name="adj5" fmla="val 121164"/>
              <a:gd name="adj6" fmla="val 97684"/>
            </a:avLst>
          </a:prstGeom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852936"/>
            <a:ext cx="3021148" cy="30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0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7504" y="2636912"/>
            <a:ext cx="8640960" cy="4464496"/>
          </a:xfrm>
        </p:spPr>
        <p:txBody>
          <a:bodyPr>
            <a:noAutofit/>
          </a:bodyPr>
          <a:lstStyle/>
          <a:p>
            <a:pPr lvl="1"/>
            <a:r>
              <a:rPr lang="fr-BE" sz="2000" dirty="0" smtClean="0"/>
              <a:t>Identifier les plus vieilles structures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la présence de clones dans le schéma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et comprendre l’ajout récent d’énormes tables ( &gt; 1000 colonnes)</a:t>
            </a:r>
          </a:p>
          <a:p>
            <a:pPr lvl="1"/>
            <a:endParaRPr lang="fr-BE" sz="2000" dirty="0" smtClean="0"/>
          </a:p>
          <a:p>
            <a:pPr lvl="1"/>
            <a:r>
              <a:rPr lang="fr-BE" sz="2000" dirty="0" smtClean="0"/>
              <a:t>Identifier les </a:t>
            </a:r>
            <a:r>
              <a:rPr lang="fr-BE" sz="2000" i="1" dirty="0" smtClean="0"/>
              <a:t>spécialistes</a:t>
            </a:r>
            <a:r>
              <a:rPr lang="fr-BE" sz="2000" dirty="0" smtClean="0"/>
              <a:t> de la base de données</a:t>
            </a:r>
            <a:endParaRPr lang="fr-BE" sz="2000" i="1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04000" y="83671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dirty="0"/>
              <a:t>appliquée à OSCAR</a:t>
            </a:r>
            <a:endParaRPr lang="fr-FR" sz="2800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332656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Bénéfices de notre approche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-900608" y="2578894"/>
            <a:ext cx="10369152" cy="4279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827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7504" y="2636912"/>
            <a:ext cx="8640960" cy="4464496"/>
          </a:xfrm>
        </p:spPr>
        <p:txBody>
          <a:bodyPr>
            <a:noAutofit/>
          </a:bodyPr>
          <a:lstStyle/>
          <a:p>
            <a:pPr lvl="1"/>
            <a:r>
              <a:rPr lang="fr-BE" sz="2000" dirty="0" smtClean="0"/>
              <a:t>Identifier les plus vieilles structures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la présence de clones dans le schéma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et comprendre l’ajout récent d’énormes tables ( &gt; 1000 colonnes)</a:t>
            </a:r>
          </a:p>
          <a:p>
            <a:pPr lvl="1"/>
            <a:endParaRPr lang="fr-BE" sz="2000" dirty="0" smtClean="0"/>
          </a:p>
          <a:p>
            <a:pPr lvl="1"/>
            <a:r>
              <a:rPr lang="fr-BE" sz="2000" dirty="0" smtClean="0"/>
              <a:t>Identifier les </a:t>
            </a:r>
            <a:r>
              <a:rPr lang="fr-BE" sz="2000" i="1" dirty="0" smtClean="0"/>
              <a:t>spécialistes</a:t>
            </a:r>
            <a:r>
              <a:rPr lang="fr-BE" sz="2000" dirty="0" smtClean="0"/>
              <a:t> de la base de données</a:t>
            </a:r>
            <a:endParaRPr lang="fr-BE" sz="2000" i="1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04000" y="83671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dirty="0"/>
              <a:t>appliquée à OSCAR</a:t>
            </a:r>
            <a:endParaRPr lang="fr-FR" sz="2800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332656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Bénéfices de notre approche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-900608" y="3198986"/>
            <a:ext cx="10369152" cy="36590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660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62" y="116632"/>
            <a:ext cx="9018342" cy="662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10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7504" y="2636912"/>
            <a:ext cx="8640960" cy="4464496"/>
          </a:xfrm>
        </p:spPr>
        <p:txBody>
          <a:bodyPr>
            <a:noAutofit/>
          </a:bodyPr>
          <a:lstStyle/>
          <a:p>
            <a:pPr lvl="1"/>
            <a:r>
              <a:rPr lang="fr-BE" sz="2000" dirty="0" smtClean="0"/>
              <a:t>Identifier les plus vieilles structures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la présence de clones dans le schéma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et comprendre l’ajout récent d’énormes tables ( &gt; 1000 colonnes)</a:t>
            </a:r>
          </a:p>
          <a:p>
            <a:pPr lvl="1"/>
            <a:endParaRPr lang="fr-BE" sz="2000" dirty="0" smtClean="0"/>
          </a:p>
          <a:p>
            <a:pPr lvl="1"/>
            <a:r>
              <a:rPr lang="fr-BE" sz="2000" dirty="0" smtClean="0"/>
              <a:t>Identifier les </a:t>
            </a:r>
            <a:r>
              <a:rPr lang="fr-BE" sz="2000" i="1" dirty="0" smtClean="0"/>
              <a:t>spécialistes</a:t>
            </a:r>
            <a:r>
              <a:rPr lang="fr-BE" sz="2000" dirty="0" smtClean="0"/>
              <a:t> de la base de données</a:t>
            </a:r>
            <a:endParaRPr lang="fr-BE" sz="2000" i="1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04000" y="83671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dirty="0"/>
              <a:t>appliquée à OSCAR</a:t>
            </a:r>
            <a:endParaRPr lang="fr-FR" sz="2800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332656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Bénéfices de notre approche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-900608" y="4149080"/>
            <a:ext cx="10369152" cy="2708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33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052736"/>
            <a:ext cx="5624440" cy="4757609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4071852" y="3071500"/>
            <a:ext cx="720080" cy="720080"/>
          </a:xfrm>
          <a:prstGeom prst="rightArrow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32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Image associé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40532"/>
            <a:ext cx="6960803" cy="590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24106" y="548680"/>
            <a:ext cx="4623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dirty="0" smtClean="0">
                <a:latin typeface="Cooper Black" panose="0208090404030B020404" pitchFamily="18" charset="0"/>
                <a:cs typeface="Aharoni" panose="02010803020104030203" pitchFamily="2" charset="-79"/>
              </a:rPr>
              <a:t>Programmer ~ Ecrire</a:t>
            </a:r>
          </a:p>
          <a:p>
            <a:endParaRPr lang="fr-BE" sz="3200" dirty="0">
              <a:latin typeface="Cooper Black" panose="0208090404030B020404" pitchFamily="18" charset="0"/>
              <a:cs typeface="Aharoni" panose="02010803020104030203" pitchFamily="2" charset="-79"/>
            </a:endParaRPr>
          </a:p>
          <a:p>
            <a:r>
              <a:rPr lang="fr-BE" sz="3200" dirty="0" smtClean="0">
                <a:latin typeface="Cooper Black" panose="0208090404030B020404" pitchFamily="18" charset="0"/>
                <a:cs typeface="Aharoni" panose="02010803020104030203" pitchFamily="2" charset="-79"/>
              </a:rPr>
              <a:t>Programme ~ Texte</a:t>
            </a:r>
            <a:endParaRPr lang="fr-FR" sz="3200" dirty="0">
              <a:latin typeface="Cooper Black" panose="0208090404030B020404" pitchFamily="18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3400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7504" y="2636912"/>
            <a:ext cx="8640960" cy="4464496"/>
          </a:xfrm>
        </p:spPr>
        <p:txBody>
          <a:bodyPr>
            <a:noAutofit/>
          </a:bodyPr>
          <a:lstStyle/>
          <a:p>
            <a:pPr lvl="1"/>
            <a:r>
              <a:rPr lang="fr-BE" sz="2000" dirty="0" smtClean="0"/>
              <a:t>Identifier les plus vieilles structures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la présence de clones dans le schéma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et comprendre l’ajout récent d’énormes tables ( &gt; 1000 colonnes)</a:t>
            </a:r>
          </a:p>
          <a:p>
            <a:pPr lvl="1"/>
            <a:endParaRPr lang="fr-BE" sz="2000" dirty="0" smtClean="0"/>
          </a:p>
          <a:p>
            <a:pPr lvl="1"/>
            <a:r>
              <a:rPr lang="fr-BE" sz="2000" dirty="0" smtClean="0"/>
              <a:t>Identifier les </a:t>
            </a:r>
            <a:r>
              <a:rPr lang="fr-BE" sz="2000" i="1" dirty="0" smtClean="0"/>
              <a:t>spécialistes</a:t>
            </a:r>
            <a:r>
              <a:rPr lang="fr-BE" sz="2000" dirty="0" smtClean="0"/>
              <a:t> de la base de données</a:t>
            </a:r>
            <a:endParaRPr lang="fr-BE" sz="2000" i="1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04000" y="83671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dirty="0"/>
              <a:t>appliquée à OSCAR</a:t>
            </a:r>
            <a:endParaRPr lang="fr-FR" sz="2800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332656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Bénéfices de notre approche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-900608" y="4797152"/>
            <a:ext cx="10369152" cy="20608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304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40" y="249955"/>
            <a:ext cx="4320000" cy="2226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6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07504" y="2636912"/>
            <a:ext cx="8640960" cy="4464496"/>
          </a:xfrm>
        </p:spPr>
        <p:txBody>
          <a:bodyPr>
            <a:noAutofit/>
          </a:bodyPr>
          <a:lstStyle/>
          <a:p>
            <a:pPr lvl="1"/>
            <a:r>
              <a:rPr lang="fr-BE" sz="2000" dirty="0" smtClean="0"/>
              <a:t>Identifier les plus vieilles structures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la présence de clones dans le schéma de la base de données</a:t>
            </a:r>
          </a:p>
          <a:p>
            <a:endParaRPr lang="fr-BE" sz="2000" dirty="0" smtClean="0"/>
          </a:p>
          <a:p>
            <a:pPr lvl="1"/>
            <a:r>
              <a:rPr lang="fr-BE" sz="2000" dirty="0" smtClean="0"/>
              <a:t>Détecter et comprendre l’ajout récent d’énormes tables ( &gt; 1000 colonnes)</a:t>
            </a:r>
          </a:p>
          <a:p>
            <a:pPr lvl="1"/>
            <a:endParaRPr lang="fr-BE" sz="2000" dirty="0" smtClean="0"/>
          </a:p>
          <a:p>
            <a:pPr lvl="1"/>
            <a:r>
              <a:rPr lang="fr-BE" sz="2000" dirty="0" smtClean="0"/>
              <a:t>Identifier les </a:t>
            </a:r>
            <a:r>
              <a:rPr lang="fr-BE" sz="2000" i="1" dirty="0" smtClean="0"/>
              <a:t>spécialistes</a:t>
            </a:r>
            <a:r>
              <a:rPr lang="fr-BE" sz="2000" dirty="0" smtClean="0"/>
              <a:t> de la base de données</a:t>
            </a:r>
            <a:endParaRPr lang="fr-BE" sz="2000" i="1" dirty="0" smtClean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504000" y="83671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dirty="0"/>
              <a:t>appliquée à OSCAR</a:t>
            </a:r>
            <a:endParaRPr lang="fr-FR" sz="2800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332656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Bénéfices de notre approche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0533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10" y="409513"/>
            <a:ext cx="7452934" cy="597181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95" y="4946018"/>
            <a:ext cx="2495550" cy="933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236296" y="400386"/>
            <a:ext cx="2232248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646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r="11968"/>
          <a:stretch/>
        </p:blipFill>
        <p:spPr bwMode="auto">
          <a:xfrm>
            <a:off x="3635896" y="0"/>
            <a:ext cx="5508000" cy="6854632"/>
          </a:xfrm>
          <a:prstGeom prst="rect">
            <a:avLst/>
          </a:prstGeom>
          <a:noFill/>
          <a:ln>
            <a:noFill/>
          </a:ln>
          <a:effectLst>
            <a:glow rad="127000">
              <a:schemeClr val="tx1"/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-3368"/>
            <a:ext cx="363589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2456309"/>
            <a:ext cx="42484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Part III</a:t>
            </a:r>
            <a:endParaRPr lang="fr-BE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fr-BE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Comprendre le Présent</a:t>
            </a:r>
            <a:endParaRPr lang="fr-F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73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55576" y="2564904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RQ2: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</a:t>
            </a:r>
            <a:r>
              <a:rPr lang="en-US" sz="2400" i="1" dirty="0" err="1" smtClean="0"/>
              <a:t>extraire</a:t>
            </a:r>
            <a:r>
              <a:rPr lang="en-US" sz="2400" i="1" dirty="0" smtClean="0"/>
              <a:t> les </a:t>
            </a:r>
            <a:r>
              <a:rPr lang="en-US" sz="2400" i="1" dirty="0" err="1" smtClean="0"/>
              <a:t>requêtes</a:t>
            </a:r>
            <a:r>
              <a:rPr lang="en-US" sz="2400" i="1" dirty="0" smtClean="0"/>
              <a:t> SQL </a:t>
            </a:r>
            <a:r>
              <a:rPr lang="en-US" sz="2400" i="1" dirty="0" err="1" smtClean="0"/>
              <a:t>générées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dynamiquement</a:t>
            </a:r>
            <a:r>
              <a:rPr lang="en-US" sz="2400" i="1" dirty="0" smtClean="0"/>
              <a:t> par les </a:t>
            </a:r>
            <a:r>
              <a:rPr lang="en-US" sz="2400" i="1" dirty="0" err="1" smtClean="0"/>
              <a:t>programmes</a:t>
            </a: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73724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re 3"/>
          <p:cNvSpPr/>
          <p:nvPr/>
        </p:nvSpPr>
        <p:spPr>
          <a:xfrm>
            <a:off x="3347864" y="2015795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base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5" name="Rectangle à coins arrondis 4"/>
          <p:cNvSpPr/>
          <p:nvPr/>
        </p:nvSpPr>
        <p:spPr>
          <a:xfrm>
            <a:off x="3347864" y="1196752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Organigramme : Multidocument 5"/>
          <p:cNvSpPr/>
          <p:nvPr/>
        </p:nvSpPr>
        <p:spPr>
          <a:xfrm>
            <a:off x="3347862" y="4392059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7" name="Connecteur droit 6"/>
          <p:cNvCxnSpPr>
            <a:endCxn id="4" idx="1"/>
          </p:cNvCxnSpPr>
          <p:nvPr/>
        </p:nvCxnSpPr>
        <p:spPr>
          <a:xfrm>
            <a:off x="4644006" y="1844824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>
            <a:stCxn id="4" idx="3"/>
          </p:cNvCxnSpPr>
          <p:nvPr/>
        </p:nvCxnSpPr>
        <p:spPr>
          <a:xfrm>
            <a:off x="4644008" y="3671979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38" descr="lou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924944"/>
            <a:ext cx="3892550" cy="340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197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r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676456" cy="1143000"/>
          </a:xfrm>
        </p:spPr>
        <p:txBody>
          <a:bodyPr>
            <a:noAutofit/>
          </a:bodyPr>
          <a:lstStyle/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des requêtes SQL d’un système dynamique</a:t>
            </a:r>
            <a:endParaRPr lang="fr-FR" sz="2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919957"/>
            <a:ext cx="9144000" cy="446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6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8800"/>
            <a:ext cx="5019675" cy="497205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251520" y="260648"/>
            <a:ext cx="8676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des requêtes SQL d’un système dynamique</a:t>
            </a:r>
          </a:p>
          <a:p>
            <a:pPr algn="l"/>
            <a:r>
              <a:rPr lang="fr-B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JDBC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16338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8800"/>
            <a:ext cx="5019675" cy="497205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251520" y="260648"/>
            <a:ext cx="8676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des requêtes SQL d’un système dynamique</a:t>
            </a:r>
          </a:p>
          <a:p>
            <a:pPr algn="l"/>
            <a:r>
              <a:rPr lang="fr-B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JDBC</a:t>
            </a:r>
            <a:endParaRPr lang="fr-FR" sz="2800" dirty="0"/>
          </a:p>
        </p:txBody>
      </p:sp>
      <p:sp>
        <p:nvSpPr>
          <p:cNvPr id="3" name="Rectangle 2"/>
          <p:cNvSpPr/>
          <p:nvPr/>
        </p:nvSpPr>
        <p:spPr>
          <a:xfrm>
            <a:off x="971600" y="4330800"/>
            <a:ext cx="2592288" cy="216000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8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upload.wikimedia.org/wikipedia/commons/thumb/b/bd/Hello_world_c.svg/805px-Hello_world_c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91" y="2564904"/>
            <a:ext cx="7667625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25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28800"/>
            <a:ext cx="5019675" cy="4972050"/>
          </a:xfrm>
          <a:prstGeom prst="rect">
            <a:avLst/>
          </a:prstGeom>
        </p:spPr>
      </p:pic>
      <p:sp>
        <p:nvSpPr>
          <p:cNvPr id="6" name="Titre 1"/>
          <p:cNvSpPr txBox="1">
            <a:spLocks/>
          </p:cNvSpPr>
          <p:nvPr/>
        </p:nvSpPr>
        <p:spPr>
          <a:xfrm>
            <a:off x="251520" y="260648"/>
            <a:ext cx="8676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des requêtes SQL d’un système dynamique</a:t>
            </a:r>
          </a:p>
          <a:p>
            <a:pPr algn="l"/>
            <a:r>
              <a:rPr lang="fr-B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JDBC</a:t>
            </a:r>
            <a:endParaRPr lang="fr-FR" sz="2800" dirty="0"/>
          </a:p>
        </p:txBody>
      </p:sp>
      <p:sp>
        <p:nvSpPr>
          <p:cNvPr id="3" name="Rectangle 2"/>
          <p:cNvSpPr/>
          <p:nvPr/>
        </p:nvSpPr>
        <p:spPr>
          <a:xfrm>
            <a:off x="971600" y="4330800"/>
            <a:ext cx="2592288" cy="216000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5703024" y="4268703"/>
            <a:ext cx="362150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600" dirty="0" smtClean="0">
                <a:latin typeface="+mj-lt"/>
              </a:rPr>
              <a:t>2 requêtes SQL peuvent être </a:t>
            </a:r>
          </a:p>
          <a:p>
            <a:r>
              <a:rPr lang="fr-BE" sz="1600" dirty="0" smtClean="0">
                <a:latin typeface="+mj-lt"/>
              </a:rPr>
              <a:t>exécutées à cette ligne:</a:t>
            </a:r>
          </a:p>
          <a:p>
            <a:endParaRPr lang="fr-BE" sz="1600" dirty="0">
              <a:latin typeface="+mj-lt"/>
            </a:endParaRPr>
          </a:p>
          <a:p>
            <a:r>
              <a:rPr lang="fr-B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NOM, ADRESSE </a:t>
            </a:r>
            <a:r>
              <a:rPr lang="fr-B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B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fr-B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lang="fr-B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fr-B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LOCALITY = ‘Namur’</a:t>
            </a:r>
          </a:p>
          <a:p>
            <a:endParaRPr lang="fr-B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select NOM, ADRESSE </a:t>
            </a:r>
            <a:r>
              <a:rPr lang="fr-B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B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fr-BE" sz="14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r>
              <a:rPr lang="fr-BE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fr-BE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LOCALITY = ‘Namur</a:t>
            </a:r>
            <a:r>
              <a:rPr lang="fr-B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’ </a:t>
            </a:r>
          </a:p>
          <a:p>
            <a:r>
              <a:rPr lang="fr-BE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fr-BE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by NOM, ADRESSE</a:t>
            </a:r>
            <a:endParaRPr lang="fr-BE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sz="1600" dirty="0">
              <a:latin typeface="+mj-lt"/>
            </a:endParaRPr>
          </a:p>
        </p:txBody>
      </p:sp>
      <p:sp>
        <p:nvSpPr>
          <p:cNvPr id="5" name="Flèche droite à entaille 4"/>
          <p:cNvSpPr/>
          <p:nvPr/>
        </p:nvSpPr>
        <p:spPr>
          <a:xfrm>
            <a:off x="4139952" y="4221088"/>
            <a:ext cx="1136541" cy="432048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28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251520" y="260648"/>
            <a:ext cx="8676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des requêtes SQL d’un système dynamique</a:t>
            </a:r>
          </a:p>
          <a:p>
            <a:pPr algn="l"/>
            <a:r>
              <a:rPr lang="fr-BE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endParaRPr lang="fr-FR" sz="2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2" y="2250738"/>
            <a:ext cx="7247988" cy="1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0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1691680" y="3834914"/>
            <a:ext cx="61926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dirty="0" smtClean="0"/>
              <a:t>+ la classe Customer est mappée à la table CLIENT</a:t>
            </a:r>
          </a:p>
          <a:p>
            <a:pPr algn="ctr"/>
            <a:endParaRPr lang="fr-BE" dirty="0" smtClean="0"/>
          </a:p>
          <a:p>
            <a:pPr algn="ctr"/>
            <a:endParaRPr lang="fr-BE" dirty="0"/>
          </a:p>
          <a:p>
            <a:pPr algn="ctr"/>
            <a:endParaRPr lang="fr-BE" dirty="0" smtClean="0"/>
          </a:p>
          <a:p>
            <a:pPr algn="ctr"/>
            <a:endParaRPr lang="fr-BE" dirty="0"/>
          </a:p>
          <a:p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fr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elect NCLI, NOM, ADRESSE, LOCALITE, CAT, COMPTE </a:t>
            </a:r>
            <a:r>
              <a:rPr lang="fr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CLIENT </a:t>
            </a:r>
            <a:r>
              <a:rPr lang="fr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LOCALITE = ‘Namur’ </a:t>
            </a:r>
            <a:endParaRPr lang="fr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251520" y="260648"/>
            <a:ext cx="8676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des requêtes SQL d’un système dynamique</a:t>
            </a:r>
          </a:p>
          <a:p>
            <a:pPr algn="l"/>
            <a:r>
              <a:rPr lang="fr-BE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Hibernate</a:t>
            </a:r>
            <a:endParaRPr lang="fr-FR" sz="2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2" y="2250738"/>
            <a:ext cx="7247988" cy="1661356"/>
          </a:xfrm>
          <a:prstGeom prst="rect">
            <a:avLst/>
          </a:prstGeom>
        </p:spPr>
      </p:pic>
      <p:sp>
        <p:nvSpPr>
          <p:cNvPr id="8" name="Flèche droite à entaille 7"/>
          <p:cNvSpPr/>
          <p:nvPr/>
        </p:nvSpPr>
        <p:spPr>
          <a:xfrm rot="5400000">
            <a:off x="4305613" y="4441009"/>
            <a:ext cx="568269" cy="432048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3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251520" y="260648"/>
            <a:ext cx="8676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des requêtes SQL d’un système dynamique</a:t>
            </a:r>
          </a:p>
          <a:p>
            <a:pPr algn="l"/>
            <a:r>
              <a:rPr lang="fr-B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7752044" cy="20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5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251520" y="260648"/>
            <a:ext cx="8676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des requêtes SQL d’un système dynamique</a:t>
            </a:r>
          </a:p>
          <a:p>
            <a:pPr algn="l"/>
            <a:r>
              <a:rPr lang="fr-B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7752044" cy="2068901"/>
          </a:xfrm>
          <a:prstGeom prst="rect">
            <a:avLst/>
          </a:prstGeom>
        </p:spPr>
      </p:pic>
      <p:sp>
        <p:nvSpPr>
          <p:cNvPr id="5" name="Flèche droite à entaille 4"/>
          <p:cNvSpPr/>
          <p:nvPr/>
        </p:nvSpPr>
        <p:spPr>
          <a:xfrm rot="5400000">
            <a:off x="4305613" y="3720929"/>
            <a:ext cx="568269" cy="432048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9614" y="432261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c FROM Customer c WHERE </a:t>
            </a:r>
            <a:r>
              <a:rPr lang="fr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c.locality</a:t>
            </a:r>
            <a:r>
              <a:rPr lang="fr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‘Namur’</a:t>
            </a:r>
          </a:p>
          <a:p>
            <a:endParaRPr lang="fr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3888" y="2699266"/>
            <a:ext cx="3240360" cy="441702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11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>
            <a:spLocks/>
          </p:cNvSpPr>
          <p:nvPr/>
        </p:nvSpPr>
        <p:spPr>
          <a:xfrm>
            <a:off x="251520" y="260648"/>
            <a:ext cx="8676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Extraction des requêtes SQL d’un système dynamique</a:t>
            </a:r>
          </a:p>
          <a:p>
            <a:pPr algn="l"/>
            <a:r>
              <a:rPr lang="fr-BE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JPA</a:t>
            </a:r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72816"/>
            <a:ext cx="7752044" cy="2068901"/>
          </a:xfrm>
          <a:prstGeom prst="rect">
            <a:avLst/>
          </a:prstGeom>
        </p:spPr>
      </p:pic>
      <p:sp>
        <p:nvSpPr>
          <p:cNvPr id="5" name="Flèche droite à entaille 4"/>
          <p:cNvSpPr/>
          <p:nvPr/>
        </p:nvSpPr>
        <p:spPr>
          <a:xfrm rot="5400000">
            <a:off x="4305613" y="3720929"/>
            <a:ext cx="568269" cy="432048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89614" y="432261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c FROM Customer c WHERE </a:t>
            </a:r>
            <a:r>
              <a:rPr lang="fr-BE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c.locality</a:t>
            </a:r>
            <a:r>
              <a:rPr lang="fr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‘Namur’</a:t>
            </a:r>
          </a:p>
          <a:p>
            <a:endParaRPr lang="fr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BE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NCLI, NOM, ADRESSE, LOCALITE, CAT, COMPTE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CLIENT </a:t>
            </a:r>
            <a:r>
              <a:rPr lang="fr-BE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fr-BE" dirty="0">
                <a:latin typeface="Courier New" panose="02070309020205020404" pitchFamily="49" charset="0"/>
                <a:cs typeface="Courier New" panose="02070309020205020404" pitchFamily="49" charset="0"/>
              </a:rPr>
              <a:t> LOCALITE = ‘Namur’ </a:t>
            </a:r>
          </a:p>
        </p:txBody>
      </p:sp>
      <p:sp>
        <p:nvSpPr>
          <p:cNvPr id="8" name="Flèche droite à entaille 7"/>
          <p:cNvSpPr/>
          <p:nvPr/>
        </p:nvSpPr>
        <p:spPr>
          <a:xfrm rot="5400000">
            <a:off x="4308173" y="5153295"/>
            <a:ext cx="568269" cy="432048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63888" y="2699266"/>
            <a:ext cx="3240360" cy="441702"/>
          </a:xfrm>
          <a:prstGeom prst="rect">
            <a:avLst/>
          </a:prstGeom>
          <a:noFill/>
          <a:ln w="31750"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35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792088" y="260648"/>
            <a:ext cx="867645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Analyse des requêtes SQL</a:t>
            </a:r>
          </a:p>
        </p:txBody>
      </p:sp>
      <p:sp>
        <p:nvSpPr>
          <p:cNvPr id="8" name="Flèche droite à entaille 7"/>
          <p:cNvSpPr/>
          <p:nvPr/>
        </p:nvSpPr>
        <p:spPr>
          <a:xfrm rot="5400000">
            <a:off x="4359873" y="3713135"/>
            <a:ext cx="568269" cy="432048"/>
          </a:xfrm>
          <a:prstGeom prst="notched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  <p:sp>
        <p:nvSpPr>
          <p:cNvPr id="6" name="Szövegdoboz 3"/>
          <p:cNvSpPr txBox="1"/>
          <p:nvPr/>
        </p:nvSpPr>
        <p:spPr>
          <a:xfrm>
            <a:off x="1666056" y="4584030"/>
            <a:ext cx="701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entury Gothic"/>
                <a:cs typeface="Century Gothic"/>
              </a:rPr>
              <a:t>Table </a:t>
            </a:r>
            <a:r>
              <a:rPr lang="en-US" sz="2000" dirty="0" err="1" smtClean="0">
                <a:latin typeface="Century Gothic"/>
                <a:cs typeface="Century Gothic"/>
              </a:rPr>
              <a:t>accédée</a:t>
            </a:r>
            <a:r>
              <a:rPr lang="en-US" sz="2000" dirty="0" smtClean="0">
                <a:latin typeface="Century Gothic"/>
                <a:cs typeface="Century Gothic"/>
              </a:rPr>
              <a:t>: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CLIENT</a:t>
            </a:r>
          </a:p>
          <a:p>
            <a:endParaRPr lang="en-US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 err="1" smtClean="0">
                <a:latin typeface="Century Gothic"/>
                <a:cs typeface="Century Gothic"/>
              </a:rPr>
              <a:t>Colonnes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accédées</a:t>
            </a:r>
            <a:r>
              <a:rPr lang="en-US" sz="2000" dirty="0" smtClean="0">
                <a:latin typeface="Century Gothic"/>
                <a:cs typeface="Century Gothic"/>
              </a:rPr>
              <a:t>:  </a:t>
            </a:r>
            <a:r>
              <a:rPr lang="en-US" sz="2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NOM, ADRESSE, LOCALITE</a:t>
            </a:r>
            <a:endParaRPr lang="hu-H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Szövegdoboz 3"/>
          <p:cNvSpPr txBox="1"/>
          <p:nvPr/>
        </p:nvSpPr>
        <p:spPr>
          <a:xfrm>
            <a:off x="1691680" y="2526576"/>
            <a:ext cx="508328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 NOM</a:t>
            </a:r>
            <a:r>
              <a:rPr lang="fr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B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ADRESSE </a:t>
            </a:r>
            <a:r>
              <a:rPr lang="fr-B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fr-B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CLIENT </a:t>
            </a:r>
            <a:endParaRPr lang="fr-BE" sz="2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BE" sz="2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fr-BE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B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LOCALITE = ‘Namur’ </a:t>
            </a:r>
          </a:p>
          <a:p>
            <a:pPr algn="ctr"/>
            <a:endParaRPr lang="hu-HU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0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700" y="0"/>
            <a:ext cx="987926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6228184" y="5674022"/>
            <a:ext cx="2871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Evaluation</a:t>
            </a:r>
            <a:endParaRPr lang="fr-F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 flipV="1">
            <a:off x="-28128" y="5489028"/>
            <a:ext cx="9828584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36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2969" y="178594"/>
            <a:ext cx="7358063" cy="1066006"/>
          </a:xfrm>
        </p:spPr>
        <p:txBody>
          <a:bodyPr/>
          <a:lstStyle/>
          <a:p>
            <a:r>
              <a:rPr lang="fr-FR" sz="3600" dirty="0" smtClean="0"/>
              <a:t>Evaluation</a:t>
            </a:r>
            <a:endParaRPr lang="fr-FR" sz="3600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227230"/>
              </p:ext>
            </p:extLst>
          </p:nvPr>
        </p:nvGraphicFramePr>
        <p:xfrm>
          <a:off x="1026558" y="1866842"/>
          <a:ext cx="7090884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162">
                  <a:extLst>
                    <a:ext uri="{9D8B030D-6E8A-4147-A177-3AD203B41FA5}">
                      <a16:colId xmlns:a16="http://schemas.microsoft.com/office/drawing/2014/main" xmlns="" val="1791964911"/>
                    </a:ext>
                  </a:extLst>
                </a:gridCol>
                <a:gridCol w="1927166">
                  <a:extLst>
                    <a:ext uri="{9D8B030D-6E8A-4147-A177-3AD203B41FA5}">
                      <a16:colId xmlns:a16="http://schemas.microsoft.com/office/drawing/2014/main" xmlns="" val="321617938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65761304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xmlns="" val="3769264178"/>
                    </a:ext>
                  </a:extLst>
                </a:gridCol>
                <a:gridCol w="1099819">
                  <a:extLst>
                    <a:ext uri="{9D8B030D-6E8A-4147-A177-3AD203B41FA5}">
                      <a16:colId xmlns:a16="http://schemas.microsoft.com/office/drawing/2014/main" xmlns="" val="1454029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Système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Description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Lignes de code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Tables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Colonnes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845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400" b="1" dirty="0" smtClean="0"/>
                        <a:t>OSCAR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Système médical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2 054</a:t>
                      </a:r>
                      <a:r>
                        <a:rPr lang="fr-BE" sz="1400" baseline="0" dirty="0" smtClean="0"/>
                        <a:t> 940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480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13 822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7248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400" b="1" dirty="0" smtClean="0"/>
                        <a:t>OpenMRS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Système médical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301 232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88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951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775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400" b="1" dirty="0" smtClean="0"/>
                        <a:t>Broadleaf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Framework </a:t>
                      </a:r>
                    </a:p>
                    <a:p>
                      <a:r>
                        <a:rPr lang="fr-BE" sz="1400" dirty="0" smtClean="0"/>
                        <a:t>e-commerce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254 027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179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965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865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05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2969" y="178594"/>
            <a:ext cx="7358063" cy="1066006"/>
          </a:xfrm>
        </p:spPr>
        <p:txBody>
          <a:bodyPr/>
          <a:lstStyle/>
          <a:p>
            <a:r>
              <a:rPr lang="fr-FR" sz="3600" dirty="0" smtClean="0"/>
              <a:t>Evaluation</a:t>
            </a:r>
            <a:endParaRPr lang="fr-FR" sz="3600" dirty="0"/>
          </a:p>
        </p:txBody>
      </p:sp>
      <p:sp>
        <p:nvSpPr>
          <p:cNvPr id="4" name="Organigramme : Multidocument 3"/>
          <p:cNvSpPr/>
          <p:nvPr/>
        </p:nvSpPr>
        <p:spPr>
          <a:xfrm>
            <a:off x="2195736" y="4248983"/>
            <a:ext cx="1584176" cy="1296144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Unit Tests</a:t>
            </a:r>
            <a:endParaRPr lang="fr-FR" dirty="0"/>
          </a:p>
        </p:txBody>
      </p:sp>
      <p:graphicFrame>
        <p:nvGraphicFramePr>
          <p:cNvPr id="18" name="Tableau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208871"/>
              </p:ext>
            </p:extLst>
          </p:nvPr>
        </p:nvGraphicFramePr>
        <p:xfrm>
          <a:off x="1026558" y="1866842"/>
          <a:ext cx="7090884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162">
                  <a:extLst>
                    <a:ext uri="{9D8B030D-6E8A-4147-A177-3AD203B41FA5}">
                      <a16:colId xmlns:a16="http://schemas.microsoft.com/office/drawing/2014/main" xmlns="" val="1791964911"/>
                    </a:ext>
                  </a:extLst>
                </a:gridCol>
                <a:gridCol w="1927166">
                  <a:extLst>
                    <a:ext uri="{9D8B030D-6E8A-4147-A177-3AD203B41FA5}">
                      <a16:colId xmlns:a16="http://schemas.microsoft.com/office/drawing/2014/main" xmlns="" val="321617938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65761304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xmlns="" val="3769264178"/>
                    </a:ext>
                  </a:extLst>
                </a:gridCol>
                <a:gridCol w="1099819">
                  <a:extLst>
                    <a:ext uri="{9D8B030D-6E8A-4147-A177-3AD203B41FA5}">
                      <a16:colId xmlns:a16="http://schemas.microsoft.com/office/drawing/2014/main" xmlns="" val="1454029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Système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Description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Lignes de code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Tables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Colonnes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845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400" b="1" dirty="0" smtClean="0"/>
                        <a:t>OSCAR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Système médical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2 054</a:t>
                      </a:r>
                      <a:r>
                        <a:rPr lang="fr-BE" sz="1400" baseline="0" dirty="0" smtClean="0"/>
                        <a:t> 940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480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13 822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7248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400" b="1" dirty="0" smtClean="0"/>
                        <a:t>OpenMRS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Système médical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301 232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88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951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775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400" b="1" dirty="0" smtClean="0"/>
                        <a:t>Broadleaf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Framework </a:t>
                      </a:r>
                    </a:p>
                    <a:p>
                      <a:r>
                        <a:rPr lang="fr-BE" sz="1400" dirty="0" smtClean="0"/>
                        <a:t>e-commerce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254 027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179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965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865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494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0"/>
            <a:ext cx="5291659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"/>
            <a:ext cx="54726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0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2969" y="178594"/>
            <a:ext cx="7358063" cy="1066006"/>
          </a:xfrm>
        </p:spPr>
        <p:txBody>
          <a:bodyPr/>
          <a:lstStyle/>
          <a:p>
            <a:r>
              <a:rPr lang="fr-FR" sz="3600" dirty="0" smtClean="0"/>
              <a:t>Evaluation</a:t>
            </a:r>
            <a:endParaRPr lang="fr-FR" sz="3600" dirty="0"/>
          </a:p>
        </p:txBody>
      </p:sp>
      <p:sp>
        <p:nvSpPr>
          <p:cNvPr id="4" name="Organigramme : Multidocument 3"/>
          <p:cNvSpPr/>
          <p:nvPr/>
        </p:nvSpPr>
        <p:spPr>
          <a:xfrm>
            <a:off x="2195736" y="4248983"/>
            <a:ext cx="1584176" cy="1296144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Unit Tests</a:t>
            </a:r>
            <a:endParaRPr lang="fr-FR" dirty="0"/>
          </a:p>
        </p:txBody>
      </p:sp>
      <p:sp>
        <p:nvSpPr>
          <p:cNvPr id="5" name="Organigramme : Multidocument 4"/>
          <p:cNvSpPr/>
          <p:nvPr/>
        </p:nvSpPr>
        <p:spPr>
          <a:xfrm>
            <a:off x="5364088" y="4248983"/>
            <a:ext cx="1584176" cy="1296144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Requêtes SQL</a:t>
            </a:r>
            <a:endParaRPr lang="fr-FR" dirty="0"/>
          </a:p>
        </p:txBody>
      </p:sp>
      <p:cxnSp>
        <p:nvCxnSpPr>
          <p:cNvPr id="6" name="Connecteur droit avec flèche 5"/>
          <p:cNvCxnSpPr>
            <a:stCxn id="4" idx="3"/>
            <a:endCxn id="5" idx="1"/>
          </p:cNvCxnSpPr>
          <p:nvPr/>
        </p:nvCxnSpPr>
        <p:spPr>
          <a:xfrm>
            <a:off x="3779912" y="4897055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4022779" y="4581128"/>
            <a:ext cx="1098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exécution</a:t>
            </a:r>
            <a:endParaRPr lang="fr-FR" dirty="0"/>
          </a:p>
        </p:txBody>
      </p:sp>
      <p:sp>
        <p:nvSpPr>
          <p:cNvPr id="8" name="Accolade fermante 7"/>
          <p:cNvSpPr/>
          <p:nvPr/>
        </p:nvSpPr>
        <p:spPr>
          <a:xfrm rot="5400000">
            <a:off x="5976638" y="4977655"/>
            <a:ext cx="503090" cy="1728192"/>
          </a:xfrm>
          <a:prstGeom prst="rightBrace">
            <a:avLst>
              <a:gd name="adj1" fmla="val 13412"/>
              <a:gd name="adj2" fmla="val 49471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678962" y="6053611"/>
            <a:ext cx="9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ORACLE</a:t>
            </a:r>
            <a:endParaRPr lang="fr-FR" b="1" dirty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295028"/>
              </p:ext>
            </p:extLst>
          </p:nvPr>
        </p:nvGraphicFramePr>
        <p:xfrm>
          <a:off x="1026558" y="1866842"/>
          <a:ext cx="7090884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5162">
                  <a:extLst>
                    <a:ext uri="{9D8B030D-6E8A-4147-A177-3AD203B41FA5}">
                      <a16:colId xmlns:a16="http://schemas.microsoft.com/office/drawing/2014/main" xmlns="" val="1791964911"/>
                    </a:ext>
                  </a:extLst>
                </a:gridCol>
                <a:gridCol w="1927166">
                  <a:extLst>
                    <a:ext uri="{9D8B030D-6E8A-4147-A177-3AD203B41FA5}">
                      <a16:colId xmlns:a16="http://schemas.microsoft.com/office/drawing/2014/main" xmlns="" val="3216179388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xmlns="" val="657613042"/>
                    </a:ext>
                  </a:extLst>
                </a:gridCol>
                <a:gridCol w="1310545">
                  <a:extLst>
                    <a:ext uri="{9D8B030D-6E8A-4147-A177-3AD203B41FA5}">
                      <a16:colId xmlns:a16="http://schemas.microsoft.com/office/drawing/2014/main" xmlns="" val="3769264178"/>
                    </a:ext>
                  </a:extLst>
                </a:gridCol>
                <a:gridCol w="1099819">
                  <a:extLst>
                    <a:ext uri="{9D8B030D-6E8A-4147-A177-3AD203B41FA5}">
                      <a16:colId xmlns:a16="http://schemas.microsoft.com/office/drawing/2014/main" xmlns="" val="1454029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Système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Description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Lignes de code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Tables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800" dirty="0" smtClean="0"/>
                        <a:t>Colonnes</a:t>
                      </a:r>
                      <a:endParaRPr lang="fr-FR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08453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400" b="1" dirty="0" smtClean="0"/>
                        <a:t>OSCAR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Système médical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2 054</a:t>
                      </a:r>
                      <a:r>
                        <a:rPr lang="fr-BE" sz="1400" baseline="0" dirty="0" smtClean="0"/>
                        <a:t> 940 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480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13 822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72480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400" b="1" dirty="0" smtClean="0"/>
                        <a:t>OpenMRS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Système médical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301 232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88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951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7751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sz="1400" b="1" dirty="0" smtClean="0"/>
                        <a:t>Broadleaf</a:t>
                      </a:r>
                      <a:endParaRPr lang="fr-FR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Framework </a:t>
                      </a:r>
                    </a:p>
                    <a:p>
                      <a:r>
                        <a:rPr lang="fr-BE" sz="1400" dirty="0" smtClean="0"/>
                        <a:t>e-commerce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254 027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179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sz="1400" dirty="0" smtClean="0"/>
                        <a:t>965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28656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793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2969" y="178594"/>
            <a:ext cx="7358063" cy="1066006"/>
          </a:xfrm>
        </p:spPr>
        <p:txBody>
          <a:bodyPr/>
          <a:lstStyle/>
          <a:p>
            <a:r>
              <a:rPr lang="fr-FR" sz="3600" dirty="0" smtClean="0"/>
              <a:t>Evaluation</a:t>
            </a:r>
            <a:endParaRPr lang="fr-FR" sz="3600" dirty="0"/>
          </a:p>
        </p:txBody>
      </p:sp>
      <p:sp>
        <p:nvSpPr>
          <p:cNvPr id="5" name="ZoneTexte 4"/>
          <p:cNvSpPr txBox="1"/>
          <p:nvPr/>
        </p:nvSpPr>
        <p:spPr>
          <a:xfrm>
            <a:off x="622300" y="1441584"/>
            <a:ext cx="77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Pourcentage de requêtes correctement extraites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880291"/>
              </p:ext>
            </p:extLst>
          </p:nvPr>
        </p:nvGraphicFramePr>
        <p:xfrm>
          <a:off x="1439652" y="1857718"/>
          <a:ext cx="62646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174">
                  <a:extLst>
                    <a:ext uri="{9D8B030D-6E8A-4147-A177-3AD203B41FA5}">
                      <a16:colId xmlns:a16="http://schemas.microsoft.com/office/drawing/2014/main" xmlns="" val="55244887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xmlns="" val="337741343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xmlns="" val="5772819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xmlns="" val="40387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dirty="0" smtClean="0"/>
                        <a:t>Système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JDBC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err="1" smtClean="0"/>
                        <a:t>Hibernate</a:t>
                      </a:r>
                      <a:r>
                        <a:rPr lang="fr-BE" dirty="0" smtClean="0"/>
                        <a:t>/JPA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Total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2917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0" dirty="0" smtClean="0"/>
                        <a:t>OSCAR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1681/2038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892/1558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71.5%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010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0" dirty="0" smtClean="0"/>
                        <a:t>OpenMRS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31/41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268/322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82.4%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522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0" dirty="0" smtClean="0"/>
                        <a:t>Broadleaf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94/95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99%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7882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51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2969" y="178594"/>
            <a:ext cx="7358063" cy="1066006"/>
          </a:xfrm>
        </p:spPr>
        <p:txBody>
          <a:bodyPr/>
          <a:lstStyle/>
          <a:p>
            <a:r>
              <a:rPr lang="fr-FR" sz="3600" dirty="0" smtClean="0"/>
              <a:t>Evaluation</a:t>
            </a:r>
            <a:endParaRPr lang="fr-FR" sz="36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533088"/>
              </p:ext>
            </p:extLst>
          </p:nvPr>
        </p:nvGraphicFramePr>
        <p:xfrm>
          <a:off x="1439652" y="1857718"/>
          <a:ext cx="62646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174">
                  <a:extLst>
                    <a:ext uri="{9D8B030D-6E8A-4147-A177-3AD203B41FA5}">
                      <a16:colId xmlns:a16="http://schemas.microsoft.com/office/drawing/2014/main" xmlns="" val="55244887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xmlns="" val="337741343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xmlns="" val="5772819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xmlns="" val="40387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dirty="0" smtClean="0"/>
                        <a:t>Système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JDBC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err="1" smtClean="0"/>
                        <a:t>Hibernate</a:t>
                      </a:r>
                      <a:r>
                        <a:rPr lang="fr-BE" dirty="0" smtClean="0"/>
                        <a:t>/JPA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Total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2917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0" dirty="0" smtClean="0"/>
                        <a:t>OSCAR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1681/2038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892/1558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71.5%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010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0" dirty="0" smtClean="0"/>
                        <a:t>OpenMRS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31/41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268/322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82.4%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522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0" dirty="0" smtClean="0"/>
                        <a:t>Broadleaf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94/95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99%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7882839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835261"/>
              </p:ext>
            </p:extLst>
          </p:nvPr>
        </p:nvGraphicFramePr>
        <p:xfrm>
          <a:off x="1439652" y="4609936"/>
          <a:ext cx="626469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174">
                  <a:extLst>
                    <a:ext uri="{9D8B030D-6E8A-4147-A177-3AD203B41FA5}">
                      <a16:colId xmlns:a16="http://schemas.microsoft.com/office/drawing/2014/main" xmlns="" val="55244887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xmlns="" val="337741343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xmlns="" val="57728191"/>
                    </a:ext>
                  </a:extLst>
                </a:gridCol>
                <a:gridCol w="1566174">
                  <a:extLst>
                    <a:ext uri="{9D8B030D-6E8A-4147-A177-3AD203B41FA5}">
                      <a16:colId xmlns:a16="http://schemas.microsoft.com/office/drawing/2014/main" xmlns="" val="4038798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BE" dirty="0" smtClean="0"/>
                        <a:t>Système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JDBC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err="1" smtClean="0"/>
                        <a:t>Hibernate</a:t>
                      </a:r>
                      <a:r>
                        <a:rPr lang="fr-BE" dirty="0" smtClean="0"/>
                        <a:t>/JPA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Total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29170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0" dirty="0" smtClean="0"/>
                        <a:t>OSCAR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14/17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656/689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95.2%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0103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0" dirty="0" smtClean="0"/>
                        <a:t>OpenMRS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8/8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86/99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86.8%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52250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BE" b="0" dirty="0" smtClean="0"/>
                        <a:t>Broadleaf</a:t>
                      </a:r>
                      <a:endParaRPr lang="fr-FR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-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29/29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BE" dirty="0" smtClean="0"/>
                        <a:t>100%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87882839"/>
                  </a:ext>
                </a:extLst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676400" y="4236248"/>
            <a:ext cx="578723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Pourcentage de requêtes valides</a:t>
            </a:r>
          </a:p>
          <a:p>
            <a:pPr algn="ctr"/>
            <a:endParaRPr lang="fr-FR" sz="1700" dirty="0"/>
          </a:p>
        </p:txBody>
      </p:sp>
      <p:sp>
        <p:nvSpPr>
          <p:cNvPr id="9" name="ZoneTexte 8"/>
          <p:cNvSpPr txBox="1"/>
          <p:nvPr/>
        </p:nvSpPr>
        <p:spPr>
          <a:xfrm>
            <a:off x="622300" y="1441584"/>
            <a:ext cx="772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Pourcentage de requêtes correctement extraites</a:t>
            </a:r>
          </a:p>
        </p:txBody>
      </p:sp>
    </p:spTree>
    <p:extLst>
      <p:ext uri="{BB962C8B-B14F-4D97-AF65-F5344CB8AC3E}">
        <p14:creationId xmlns:p14="http://schemas.microsoft.com/office/powerpoint/2010/main" val="616788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9392"/>
            <a:ext cx="9708006" cy="7056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828600" y="-171400"/>
            <a:ext cx="12782550" cy="7247436"/>
          </a:xfrm>
          <a:prstGeom prst="rect">
            <a:avLst/>
          </a:prstGeom>
          <a:gradFill>
            <a:gsLst>
              <a:gs pos="0">
                <a:schemeClr val="tx1"/>
              </a:gs>
              <a:gs pos="0">
                <a:schemeClr val="tx1">
                  <a:alpha val="1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eur droit 6"/>
          <p:cNvCxnSpPr/>
          <p:nvPr/>
        </p:nvCxnSpPr>
        <p:spPr>
          <a:xfrm>
            <a:off x="-400050" y="5517232"/>
            <a:ext cx="9944100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179512" y="5489937"/>
            <a:ext cx="80826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solidFill>
                  <a:schemeClr val="bg1"/>
                </a:solidFill>
              </a:rPr>
              <a:t>Requêtes correctement extraites: </a:t>
            </a:r>
            <a:r>
              <a:rPr lang="fr-BE" sz="3200" b="1" dirty="0">
                <a:solidFill>
                  <a:schemeClr val="bg1"/>
                </a:solidFill>
              </a:rPr>
              <a:t>71.5 – 99% </a:t>
            </a:r>
            <a:endParaRPr lang="fr-BE" sz="3200" b="1" dirty="0" smtClean="0">
              <a:solidFill>
                <a:schemeClr val="bg1"/>
              </a:solidFill>
            </a:endParaRPr>
          </a:p>
          <a:p>
            <a:r>
              <a:rPr lang="fr-BE" sz="3200" b="1" dirty="0" smtClean="0">
                <a:solidFill>
                  <a:schemeClr val="bg1"/>
                </a:solidFill>
              </a:rPr>
              <a:t>Requêtes valides: 86.8 – 100%</a:t>
            </a:r>
            <a:endParaRPr lang="en-GB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2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793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547664" y="2600126"/>
            <a:ext cx="6048672" cy="0"/>
          </a:xfrm>
          <a:prstGeom prst="line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7200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851920" y="1850429"/>
            <a:ext cx="131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 smtClean="0"/>
              <a:t>PRESENT</a:t>
            </a:r>
            <a:endParaRPr lang="fr-FR" sz="2400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205172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9228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20061700">
            <a:off x="248882" y="3264174"/>
            <a:ext cx="3114000" cy="3024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6" descr="Résultat de recherche d'images pour &quot;flying pyramid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0094" b="1814"/>
          <a:stretch/>
        </p:blipFill>
        <p:spPr bwMode="auto">
          <a:xfrm rot="20061700">
            <a:off x="281503" y="3302110"/>
            <a:ext cx="3045699" cy="2952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0073368">
            <a:off x="3124445" y="3267101"/>
            <a:ext cx="3114000" cy="3024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3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t="15732" r="11968" b="10785"/>
          <a:stretch/>
        </p:blipFill>
        <p:spPr bwMode="auto">
          <a:xfrm rot="20073368">
            <a:off x="3159536" y="3304637"/>
            <a:ext cx="3045600" cy="2952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Jusqu’à maintenant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245971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Résultat de recherche d'images pour &quot;flash back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6" descr="Résultat de recherche d'images pour &quot;flash back&quot;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8" descr="Résultat de recherche d'images pour &quot;flash back&quot;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" y="-27384"/>
            <a:ext cx="9144000" cy="6912000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en-GB" dirty="0">
              <a:latin typeface="Century Gothic" panose="020B0502020202020204" pitchFamily="34" charset="0"/>
            </a:endParaRPr>
          </a:p>
        </p:txBody>
      </p:sp>
      <p:pic>
        <p:nvPicPr>
          <p:cNvPr id="1036" name="Picture 12" descr="https://rainblog4.files.wordpress.com/2012/12/untitled-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906" y="453233"/>
            <a:ext cx="9163906" cy="595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3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ésultat de recherche d'images pour &quot;flying pyramid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0094" b="1814"/>
          <a:stretch/>
        </p:blipFill>
        <p:spPr bwMode="auto">
          <a:xfrm>
            <a:off x="2123728" y="0"/>
            <a:ext cx="7020000" cy="6848624"/>
          </a:xfrm>
          <a:prstGeom prst="rect">
            <a:avLst/>
          </a:prstGeom>
          <a:noFill/>
          <a:effectLst>
            <a:glow rad="127000">
              <a:schemeClr val="tx1"/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-3368"/>
            <a:ext cx="363589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2640975"/>
            <a:ext cx="424847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6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Part II </a:t>
            </a:r>
            <a:r>
              <a:rPr lang="fr-BE" sz="6000" b="1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Bis</a:t>
            </a:r>
            <a:endParaRPr lang="fr-BE" sz="5400" b="1" u="sng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fr-BE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Explorer le Passé</a:t>
            </a:r>
            <a:endParaRPr lang="fr-F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34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47639" y="1772816"/>
            <a:ext cx="1610355" cy="3627355"/>
            <a:chOff x="323526" y="1268760"/>
            <a:chExt cx="2592290" cy="4563459"/>
          </a:xfrm>
        </p:grpSpPr>
        <p:sp>
          <p:nvSpPr>
            <p:cNvPr id="10" name="Cylindre 9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Organigramme : Multidocument 11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Connecteur droit 12"/>
            <p:cNvCxnSpPr>
              <a:endCxn id="10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/>
            <p:cNvCxnSpPr>
              <a:stCxn id="10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106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/>
          <p:cNvGrpSpPr/>
          <p:nvPr/>
        </p:nvGrpSpPr>
        <p:grpSpPr>
          <a:xfrm>
            <a:off x="47639" y="1772816"/>
            <a:ext cx="1610355" cy="3627355"/>
            <a:chOff x="323526" y="1268760"/>
            <a:chExt cx="2592290" cy="4563459"/>
          </a:xfrm>
        </p:grpSpPr>
        <p:sp>
          <p:nvSpPr>
            <p:cNvPr id="4" name="Cylindre 3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base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rganigramme : Multidocument 5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Connecteur droit 6"/>
            <p:cNvCxnSpPr>
              <a:endCxn id="4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>
              <a:stCxn id="4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2544098" y="1772816"/>
            <a:ext cx="1610355" cy="3627355"/>
            <a:chOff x="323526" y="1268760"/>
            <a:chExt cx="2592290" cy="4563459"/>
          </a:xfrm>
        </p:grpSpPr>
        <p:sp>
          <p:nvSpPr>
            <p:cNvPr id="25" name="Cylindre 24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à coins arrondis 25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rganigramme : Multidocument 26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/>
            <p:cNvCxnSpPr>
              <a:endCxn id="25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5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Connecteur droit avec flèche 43"/>
          <p:cNvCxnSpPr>
            <a:stCxn id="5" idx="3"/>
            <a:endCxn id="26" idx="1"/>
          </p:cNvCxnSpPr>
          <p:nvPr/>
        </p:nvCxnSpPr>
        <p:spPr>
          <a:xfrm>
            <a:off x="1619128" y="2030383"/>
            <a:ext cx="92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4" idx="4"/>
            <a:endCxn id="25" idx="2"/>
          </p:cNvCxnSpPr>
          <p:nvPr/>
        </p:nvCxnSpPr>
        <p:spPr>
          <a:xfrm>
            <a:off x="1657994" y="3082073"/>
            <a:ext cx="88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6" idx="3"/>
            <a:endCxn id="27" idx="1"/>
          </p:cNvCxnSpPr>
          <p:nvPr/>
        </p:nvCxnSpPr>
        <p:spPr>
          <a:xfrm>
            <a:off x="1657993" y="4856420"/>
            <a:ext cx="88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547664" y="1768772"/>
            <a:ext cx="10654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300" b="1" dirty="0" smtClean="0"/>
              <a:t>modification</a:t>
            </a:r>
            <a:endParaRPr lang="fr-FR" sz="1300" b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594791" y="4594810"/>
            <a:ext cx="99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/>
              <a:t>adaptation</a:t>
            </a:r>
            <a:endParaRPr lang="fr-FR" sz="1400" b="1" dirty="0"/>
          </a:p>
        </p:txBody>
      </p:sp>
      <p:grpSp>
        <p:nvGrpSpPr>
          <p:cNvPr id="72" name="Groupe 71"/>
          <p:cNvGrpSpPr/>
          <p:nvPr/>
        </p:nvGrpSpPr>
        <p:grpSpPr>
          <a:xfrm>
            <a:off x="5001690" y="1772816"/>
            <a:ext cx="1610355" cy="3627355"/>
            <a:chOff x="323526" y="1268760"/>
            <a:chExt cx="2592290" cy="4563459"/>
          </a:xfrm>
        </p:grpSpPr>
        <p:sp>
          <p:nvSpPr>
            <p:cNvPr id="73" name="Cylindre 72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à coins arrondis 73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Organigramme : Multidocument 74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necteur droit 75"/>
            <p:cNvCxnSpPr>
              <a:endCxn id="73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>
              <a:stCxn id="73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e 77"/>
          <p:cNvGrpSpPr/>
          <p:nvPr/>
        </p:nvGrpSpPr>
        <p:grpSpPr>
          <a:xfrm>
            <a:off x="7498149" y="1772816"/>
            <a:ext cx="1610355" cy="3627355"/>
            <a:chOff x="323526" y="1268760"/>
            <a:chExt cx="2592290" cy="4563459"/>
          </a:xfrm>
        </p:grpSpPr>
        <p:sp>
          <p:nvSpPr>
            <p:cNvPr id="79" name="Cylindre 78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Organigramme : Multidocument 80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Connecteur droit 81"/>
            <p:cNvCxnSpPr>
              <a:endCxn id="79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>
              <a:stCxn id="79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Connecteur droit avec flèche 83"/>
          <p:cNvCxnSpPr>
            <a:stCxn id="74" idx="3"/>
            <a:endCxn id="80" idx="1"/>
          </p:cNvCxnSpPr>
          <p:nvPr/>
        </p:nvCxnSpPr>
        <p:spPr>
          <a:xfrm>
            <a:off x="6573179" y="2030383"/>
            <a:ext cx="92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73" idx="4"/>
            <a:endCxn id="79" idx="2"/>
          </p:cNvCxnSpPr>
          <p:nvPr/>
        </p:nvCxnSpPr>
        <p:spPr>
          <a:xfrm>
            <a:off x="6612045" y="3082073"/>
            <a:ext cx="88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75" idx="3"/>
            <a:endCxn id="81" idx="1"/>
          </p:cNvCxnSpPr>
          <p:nvPr/>
        </p:nvCxnSpPr>
        <p:spPr>
          <a:xfrm>
            <a:off x="6612044" y="4856420"/>
            <a:ext cx="88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6548842" y="4594810"/>
            <a:ext cx="99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/>
              <a:t>adaptation</a:t>
            </a:r>
            <a:endParaRPr lang="fr-FR" sz="1400" b="1" dirty="0"/>
          </a:p>
        </p:txBody>
      </p:sp>
      <p:cxnSp>
        <p:nvCxnSpPr>
          <p:cNvPr id="96" name="Connecteur droit avec flèche 95"/>
          <p:cNvCxnSpPr>
            <a:stCxn id="26" idx="3"/>
            <a:endCxn id="74" idx="1"/>
          </p:cNvCxnSpPr>
          <p:nvPr/>
        </p:nvCxnSpPr>
        <p:spPr>
          <a:xfrm>
            <a:off x="4115587" y="2030383"/>
            <a:ext cx="88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>
            <a:stCxn id="25" idx="4"/>
            <a:endCxn id="73" idx="2"/>
          </p:cNvCxnSpPr>
          <p:nvPr/>
        </p:nvCxnSpPr>
        <p:spPr>
          <a:xfrm>
            <a:off x="4154453" y="3082073"/>
            <a:ext cx="8472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>
            <a:stCxn id="27" idx="3"/>
            <a:endCxn id="75" idx="1"/>
          </p:cNvCxnSpPr>
          <p:nvPr/>
        </p:nvCxnSpPr>
        <p:spPr>
          <a:xfrm>
            <a:off x="4154452" y="4856420"/>
            <a:ext cx="8472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ZoneTexte 106"/>
          <p:cNvSpPr txBox="1"/>
          <p:nvPr/>
        </p:nvSpPr>
        <p:spPr>
          <a:xfrm>
            <a:off x="4079639" y="4594810"/>
            <a:ext cx="99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/>
              <a:t>adaptation</a:t>
            </a:r>
            <a:endParaRPr lang="fr-FR" sz="1400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4032000" y="1768460"/>
            <a:ext cx="10654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300" b="1" dirty="0" smtClean="0"/>
              <a:t>modification</a:t>
            </a:r>
            <a:endParaRPr lang="fr-FR" sz="1300" b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6516216" y="1768772"/>
            <a:ext cx="10654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300" b="1" dirty="0" smtClean="0"/>
              <a:t>modification</a:t>
            </a:r>
            <a:endParaRPr lang="fr-FR" sz="1300" b="1" dirty="0"/>
          </a:p>
        </p:txBody>
      </p:sp>
    </p:spTree>
    <p:extLst>
      <p:ext uri="{BB962C8B-B14F-4D97-AF65-F5344CB8AC3E}">
        <p14:creationId xmlns:p14="http://schemas.microsoft.com/office/powerpoint/2010/main" val="259263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07" grpId="0"/>
      <p:bldP spid="46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java code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-263247"/>
            <a:ext cx="6667500" cy="715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8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/>
          <p:cNvGrpSpPr/>
          <p:nvPr/>
        </p:nvGrpSpPr>
        <p:grpSpPr>
          <a:xfrm>
            <a:off x="47639" y="1772816"/>
            <a:ext cx="1610355" cy="3627355"/>
            <a:chOff x="323526" y="1268760"/>
            <a:chExt cx="2592290" cy="4563459"/>
          </a:xfrm>
        </p:grpSpPr>
        <p:sp>
          <p:nvSpPr>
            <p:cNvPr id="4" name="Cylindre 3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base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rganigramme : Multidocument 5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Connecteur droit 6"/>
            <p:cNvCxnSpPr>
              <a:endCxn id="4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>
              <a:stCxn id="4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2544098" y="1772816"/>
            <a:ext cx="1610355" cy="3627355"/>
            <a:chOff x="323526" y="1268760"/>
            <a:chExt cx="2592290" cy="4563459"/>
          </a:xfrm>
        </p:grpSpPr>
        <p:sp>
          <p:nvSpPr>
            <p:cNvPr id="25" name="Cylindre 24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à coins arrondis 25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rganigramme : Multidocument 26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/>
            <p:cNvCxnSpPr>
              <a:endCxn id="25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5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Connecteur droit avec flèche 43"/>
          <p:cNvCxnSpPr>
            <a:stCxn id="5" idx="3"/>
            <a:endCxn id="26" idx="1"/>
          </p:cNvCxnSpPr>
          <p:nvPr/>
        </p:nvCxnSpPr>
        <p:spPr>
          <a:xfrm>
            <a:off x="1619128" y="2030383"/>
            <a:ext cx="92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>
            <a:stCxn id="4" idx="4"/>
            <a:endCxn id="25" idx="2"/>
          </p:cNvCxnSpPr>
          <p:nvPr/>
        </p:nvCxnSpPr>
        <p:spPr>
          <a:xfrm>
            <a:off x="1657994" y="3082073"/>
            <a:ext cx="88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/>
          <p:cNvCxnSpPr>
            <a:stCxn id="6" idx="3"/>
            <a:endCxn id="27" idx="1"/>
          </p:cNvCxnSpPr>
          <p:nvPr/>
        </p:nvCxnSpPr>
        <p:spPr>
          <a:xfrm>
            <a:off x="1657993" y="4856420"/>
            <a:ext cx="88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547664" y="1768772"/>
            <a:ext cx="10654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300" b="1" dirty="0" smtClean="0"/>
              <a:t>modification</a:t>
            </a:r>
            <a:endParaRPr lang="fr-FR" sz="1300" b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1594791" y="4594810"/>
            <a:ext cx="99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/>
              <a:t>adaptation</a:t>
            </a:r>
            <a:endParaRPr lang="fr-FR" sz="1400" b="1" dirty="0"/>
          </a:p>
        </p:txBody>
      </p:sp>
      <p:grpSp>
        <p:nvGrpSpPr>
          <p:cNvPr id="72" name="Groupe 71"/>
          <p:cNvGrpSpPr/>
          <p:nvPr/>
        </p:nvGrpSpPr>
        <p:grpSpPr>
          <a:xfrm>
            <a:off x="5001690" y="1772816"/>
            <a:ext cx="1610355" cy="3627355"/>
            <a:chOff x="323526" y="1268760"/>
            <a:chExt cx="2592290" cy="4563459"/>
          </a:xfrm>
        </p:grpSpPr>
        <p:sp>
          <p:nvSpPr>
            <p:cNvPr id="73" name="Cylindre 72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à coins arrondis 73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Organigramme : Multidocument 74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necteur droit 75"/>
            <p:cNvCxnSpPr>
              <a:endCxn id="73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>
              <a:stCxn id="73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e 77"/>
          <p:cNvGrpSpPr/>
          <p:nvPr/>
        </p:nvGrpSpPr>
        <p:grpSpPr>
          <a:xfrm>
            <a:off x="7498149" y="1772816"/>
            <a:ext cx="1610355" cy="3627355"/>
            <a:chOff x="323526" y="1268760"/>
            <a:chExt cx="2592290" cy="4563459"/>
          </a:xfrm>
        </p:grpSpPr>
        <p:sp>
          <p:nvSpPr>
            <p:cNvPr id="79" name="Cylindre 78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Organigramme : Multidocument 80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Connecteur droit 81"/>
            <p:cNvCxnSpPr>
              <a:endCxn id="79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>
              <a:stCxn id="79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Connecteur droit avec flèche 83"/>
          <p:cNvCxnSpPr>
            <a:stCxn id="74" idx="3"/>
            <a:endCxn id="80" idx="1"/>
          </p:cNvCxnSpPr>
          <p:nvPr/>
        </p:nvCxnSpPr>
        <p:spPr>
          <a:xfrm>
            <a:off x="6573179" y="2030383"/>
            <a:ext cx="92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/>
          <p:cNvCxnSpPr>
            <a:stCxn id="73" idx="4"/>
            <a:endCxn id="79" idx="2"/>
          </p:cNvCxnSpPr>
          <p:nvPr/>
        </p:nvCxnSpPr>
        <p:spPr>
          <a:xfrm>
            <a:off x="6612045" y="3082073"/>
            <a:ext cx="88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avec flèche 85"/>
          <p:cNvCxnSpPr>
            <a:stCxn id="75" idx="3"/>
            <a:endCxn id="81" idx="1"/>
          </p:cNvCxnSpPr>
          <p:nvPr/>
        </p:nvCxnSpPr>
        <p:spPr>
          <a:xfrm>
            <a:off x="6612044" y="4856420"/>
            <a:ext cx="8861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ZoneTexte 88"/>
          <p:cNvSpPr txBox="1"/>
          <p:nvPr/>
        </p:nvSpPr>
        <p:spPr>
          <a:xfrm>
            <a:off x="6548842" y="4594810"/>
            <a:ext cx="99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/>
              <a:t>adaptation</a:t>
            </a:r>
            <a:endParaRPr lang="fr-FR" sz="1400" b="1" dirty="0"/>
          </a:p>
        </p:txBody>
      </p:sp>
      <p:cxnSp>
        <p:nvCxnSpPr>
          <p:cNvPr id="96" name="Connecteur droit avec flèche 95"/>
          <p:cNvCxnSpPr>
            <a:stCxn id="26" idx="3"/>
            <a:endCxn id="74" idx="1"/>
          </p:cNvCxnSpPr>
          <p:nvPr/>
        </p:nvCxnSpPr>
        <p:spPr>
          <a:xfrm>
            <a:off x="4115587" y="2030383"/>
            <a:ext cx="88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/>
          <p:cNvCxnSpPr>
            <a:stCxn id="25" idx="4"/>
            <a:endCxn id="73" idx="2"/>
          </p:cNvCxnSpPr>
          <p:nvPr/>
        </p:nvCxnSpPr>
        <p:spPr>
          <a:xfrm>
            <a:off x="4154453" y="3082073"/>
            <a:ext cx="8472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avec flèche 101"/>
          <p:cNvCxnSpPr>
            <a:stCxn id="27" idx="3"/>
            <a:endCxn id="75" idx="1"/>
          </p:cNvCxnSpPr>
          <p:nvPr/>
        </p:nvCxnSpPr>
        <p:spPr>
          <a:xfrm>
            <a:off x="4154452" y="4856420"/>
            <a:ext cx="84723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ZoneTexte 106"/>
          <p:cNvSpPr txBox="1"/>
          <p:nvPr/>
        </p:nvSpPr>
        <p:spPr>
          <a:xfrm>
            <a:off x="4079639" y="4594810"/>
            <a:ext cx="999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/>
              <a:t>adaptation</a:t>
            </a:r>
            <a:endParaRPr lang="fr-FR" sz="1400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4032000" y="1768460"/>
            <a:ext cx="10654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300" b="1" dirty="0" smtClean="0"/>
              <a:t>modification</a:t>
            </a:r>
            <a:endParaRPr lang="fr-FR" sz="1300" b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6516216" y="1768772"/>
            <a:ext cx="10654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300" b="1" dirty="0" smtClean="0"/>
              <a:t>modification</a:t>
            </a:r>
            <a:endParaRPr lang="fr-FR" sz="1300" b="1" dirty="0"/>
          </a:p>
        </p:txBody>
      </p:sp>
      <p:pic>
        <p:nvPicPr>
          <p:cNvPr id="41" name="Picture 38" descr="lou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884" y="3168484"/>
            <a:ext cx="312647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8" descr="lou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612" y="3168484"/>
            <a:ext cx="312647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38" descr="lou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668" y="3174342"/>
            <a:ext cx="312647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38" descr="lou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6164" y="3162225"/>
            <a:ext cx="312647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16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55576" y="2564904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RQ1.2: </a:t>
            </a:r>
            <a:r>
              <a:rPr lang="en-US" sz="2400" i="1" dirty="0" err="1"/>
              <a:t>Analyser</a:t>
            </a:r>
            <a:r>
              <a:rPr lang="en-US" sz="2400" i="1" dirty="0"/>
              <a:t> le </a:t>
            </a:r>
            <a:r>
              <a:rPr lang="en-US" sz="2400" i="1" dirty="0" smtClean="0"/>
              <a:t>passé de la </a:t>
            </a:r>
            <a:r>
              <a:rPr lang="en-US" sz="2400" b="1" i="1" dirty="0" smtClean="0"/>
              <a:t>communication entre la base de </a:t>
            </a:r>
            <a:r>
              <a:rPr lang="en-US" sz="2400" b="1" i="1" dirty="0" err="1" smtClean="0"/>
              <a:t>données</a:t>
            </a:r>
            <a:r>
              <a:rPr lang="en-US" sz="2400" b="1" i="1" dirty="0" smtClean="0"/>
              <a:t> et les </a:t>
            </a:r>
            <a:r>
              <a:rPr lang="en-US" sz="2400" b="1" i="1" dirty="0" err="1" smtClean="0"/>
              <a:t>programmes</a:t>
            </a:r>
            <a:r>
              <a:rPr lang="en-US" sz="2400" b="1" i="1" dirty="0" smtClean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r>
              <a:rPr lang="en-US" sz="2400" i="1" dirty="0" err="1"/>
              <a:t>faciliter</a:t>
            </a:r>
            <a:r>
              <a:rPr lang="en-US" sz="2400" i="1" dirty="0"/>
              <a:t> 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 smtClean="0"/>
              <a:t>développements</a:t>
            </a:r>
            <a:r>
              <a:rPr lang="en-US" sz="2400" i="1" dirty="0" smtClean="0"/>
              <a:t> du </a:t>
            </a:r>
            <a:r>
              <a:rPr lang="en-US" sz="2400" i="1" dirty="0" err="1" smtClean="0"/>
              <a:t>système</a:t>
            </a:r>
            <a:r>
              <a:rPr lang="en-US" sz="2400" i="1" dirty="0" smtClean="0"/>
              <a:t>?</a:t>
            </a:r>
            <a:endParaRPr lang="en-US" sz="2400" i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9030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648"/>
            <a:ext cx="9144000" cy="644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275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00"/>
            <a:ext cx="9143255" cy="644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716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00"/>
            <a:ext cx="9143255" cy="644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Connecteur droit avec flèche 4"/>
          <p:cNvCxnSpPr/>
          <p:nvPr/>
        </p:nvCxnSpPr>
        <p:spPr>
          <a:xfrm flipV="1">
            <a:off x="6588224" y="1280422"/>
            <a:ext cx="792088" cy="1644522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/>
          <p:nvPr/>
        </p:nvCxnSpPr>
        <p:spPr>
          <a:xfrm>
            <a:off x="6588224" y="3789040"/>
            <a:ext cx="1080120" cy="10361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8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crystal ball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r="26043"/>
          <a:stretch/>
        </p:blipFill>
        <p:spPr bwMode="auto">
          <a:xfrm>
            <a:off x="3636000" y="-3368"/>
            <a:ext cx="5508000" cy="6864886"/>
          </a:xfrm>
          <a:prstGeom prst="rect">
            <a:avLst/>
          </a:prstGeom>
          <a:noFill/>
          <a:effectLst>
            <a:glow rad="127000">
              <a:schemeClr val="tx1"/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-3368"/>
            <a:ext cx="363589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2456309"/>
            <a:ext cx="42484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Part IV</a:t>
            </a:r>
            <a:endParaRPr lang="fr-BE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fr-BE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Supporter le Future</a:t>
            </a:r>
            <a:endParaRPr lang="fr-F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37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/>
          <p:cNvGrpSpPr/>
          <p:nvPr/>
        </p:nvGrpSpPr>
        <p:grpSpPr>
          <a:xfrm>
            <a:off x="2339752" y="1776860"/>
            <a:ext cx="1610355" cy="3627355"/>
            <a:chOff x="323526" y="1268760"/>
            <a:chExt cx="2592290" cy="4563459"/>
          </a:xfrm>
        </p:grpSpPr>
        <p:sp>
          <p:nvSpPr>
            <p:cNvPr id="5" name="Cylindre 4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rganigramme : Multidocument 6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necteur droit 7"/>
            <p:cNvCxnSpPr>
              <a:endCxn id="5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>
              <a:stCxn id="5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/>
          <p:cNvGrpSpPr/>
          <p:nvPr/>
        </p:nvGrpSpPr>
        <p:grpSpPr>
          <a:xfrm>
            <a:off x="5098064" y="1776860"/>
            <a:ext cx="1610355" cy="3627355"/>
            <a:chOff x="323526" y="1268760"/>
            <a:chExt cx="2592290" cy="4563459"/>
          </a:xfrm>
        </p:grpSpPr>
        <p:sp>
          <p:nvSpPr>
            <p:cNvPr id="11" name="Cylindre 10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Organigramme : Multidocument 12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Connecteur droit 13"/>
            <p:cNvCxnSpPr>
              <a:endCxn id="11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>
              <a:stCxn id="11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necteur droit avec flèche 15"/>
          <p:cNvCxnSpPr>
            <a:stCxn id="6" idx="3"/>
            <a:endCxn id="12" idx="1"/>
          </p:cNvCxnSpPr>
          <p:nvPr/>
        </p:nvCxnSpPr>
        <p:spPr>
          <a:xfrm>
            <a:off x="3911241" y="2034427"/>
            <a:ext cx="1186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900107" y="1772816"/>
            <a:ext cx="1201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/>
              <a:t>modifications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93605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3898800" y="4536000"/>
            <a:ext cx="126008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700" b="1" dirty="0" smtClean="0"/>
              <a:t>adaptations</a:t>
            </a:r>
            <a:endParaRPr lang="fr-FR" sz="1700" b="1" dirty="0"/>
          </a:p>
        </p:txBody>
      </p:sp>
      <p:grpSp>
        <p:nvGrpSpPr>
          <p:cNvPr id="4" name="Groupe 3"/>
          <p:cNvGrpSpPr/>
          <p:nvPr/>
        </p:nvGrpSpPr>
        <p:grpSpPr>
          <a:xfrm>
            <a:off x="2339752" y="1776860"/>
            <a:ext cx="1610355" cy="3627355"/>
            <a:chOff x="323526" y="1268760"/>
            <a:chExt cx="2592290" cy="4563459"/>
          </a:xfrm>
        </p:grpSpPr>
        <p:sp>
          <p:nvSpPr>
            <p:cNvPr id="5" name="Cylindre 4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à coins arrondis 5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Organigramme : Multidocument 6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necteur droit 7"/>
            <p:cNvCxnSpPr>
              <a:endCxn id="5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/>
            <p:cNvCxnSpPr>
              <a:stCxn id="5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/>
          <p:cNvGrpSpPr/>
          <p:nvPr/>
        </p:nvGrpSpPr>
        <p:grpSpPr>
          <a:xfrm>
            <a:off x="5098064" y="1776860"/>
            <a:ext cx="1610355" cy="3627355"/>
            <a:chOff x="323526" y="1268760"/>
            <a:chExt cx="2592290" cy="4563459"/>
          </a:xfrm>
        </p:grpSpPr>
        <p:sp>
          <p:nvSpPr>
            <p:cNvPr id="11" name="Cylindre 10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à coins arrondis 11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Organigramme : Multidocument 12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Connecteur droit 13"/>
            <p:cNvCxnSpPr>
              <a:endCxn id="11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>
              <a:stCxn id="11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necteur droit avec flèche 15"/>
          <p:cNvCxnSpPr>
            <a:stCxn id="6" idx="3"/>
            <a:endCxn id="12" idx="1"/>
          </p:cNvCxnSpPr>
          <p:nvPr/>
        </p:nvCxnSpPr>
        <p:spPr>
          <a:xfrm>
            <a:off x="3911241" y="2034427"/>
            <a:ext cx="1186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7" idx="3"/>
            <a:endCxn id="13" idx="1"/>
          </p:cNvCxnSpPr>
          <p:nvPr/>
        </p:nvCxnSpPr>
        <p:spPr>
          <a:xfrm>
            <a:off x="3950106" y="4860464"/>
            <a:ext cx="114795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3900107" y="1772816"/>
            <a:ext cx="1201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dirty="0" smtClean="0"/>
              <a:t>modifications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67231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55576" y="2564904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RQ3: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supporter la co-</a:t>
            </a:r>
            <a:r>
              <a:rPr lang="en-US" sz="2400" i="1" dirty="0" err="1" smtClean="0"/>
              <a:t>évolution</a:t>
            </a:r>
            <a:r>
              <a:rPr lang="en-US" sz="2400" i="1" dirty="0" smtClean="0"/>
              <a:t> entre les </a:t>
            </a:r>
            <a:r>
              <a:rPr lang="en-US" sz="2400" i="1" dirty="0" err="1" smtClean="0"/>
              <a:t>programmes</a:t>
            </a:r>
            <a:r>
              <a:rPr lang="en-US" sz="2400" i="1" dirty="0" smtClean="0"/>
              <a:t> et la base de </a:t>
            </a:r>
            <a:r>
              <a:rPr lang="en-US" sz="2400" i="1" dirty="0" err="1" smtClean="0"/>
              <a:t>données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dans</a:t>
            </a:r>
            <a:r>
              <a:rPr lang="en-US" sz="2400" i="1" dirty="0" smtClean="0"/>
              <a:t> un </a:t>
            </a:r>
            <a:r>
              <a:rPr lang="en-US" sz="2400" i="1" dirty="0" err="1" smtClean="0"/>
              <a:t>système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</a:t>
            </a:r>
            <a:r>
              <a:rPr lang="en-US" sz="2400" i="1" dirty="0" smtClean="0"/>
              <a:t> et </a:t>
            </a:r>
            <a:r>
              <a:rPr lang="en-US" sz="2400" i="1" dirty="0" err="1" smtClean="0"/>
              <a:t>hétérogène</a:t>
            </a:r>
            <a:r>
              <a:rPr lang="en-US" sz="2400" i="1" dirty="0" smtClean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81638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ésultat de recherche d'images pour &quot;what-if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568"/>
            <a:ext cx="11196736" cy="699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10800000">
            <a:off x="-828600" y="-171400"/>
            <a:ext cx="12782550" cy="7247436"/>
          </a:xfrm>
          <a:prstGeom prst="rect">
            <a:avLst/>
          </a:prstGeom>
          <a:gradFill>
            <a:gsLst>
              <a:gs pos="0">
                <a:schemeClr val="tx1"/>
              </a:gs>
              <a:gs pos="0">
                <a:schemeClr val="tx1">
                  <a:alpha val="1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179512" y="1057960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Une approche ‘‘ What-If ’’</a:t>
            </a:r>
            <a:endParaRPr lang="fr-FR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Connecteur droit 5"/>
          <p:cNvCxnSpPr/>
          <p:nvPr/>
        </p:nvCxnSpPr>
        <p:spPr>
          <a:xfrm flipV="1">
            <a:off x="-28128" y="1988840"/>
            <a:ext cx="9828584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76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http://centermarketing.com/blog/wp-content/uploads/2014/12/evolut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-86133"/>
            <a:ext cx="10133240" cy="697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0800000" flipH="1">
            <a:off x="-612576" y="-99392"/>
            <a:ext cx="12529392" cy="75845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8000">
                <a:schemeClr val="tx1">
                  <a:alpha val="0"/>
                </a:schemeClr>
              </a:gs>
              <a:gs pos="95000">
                <a:schemeClr val="tx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/>
          <p:cNvSpPr txBox="1"/>
          <p:nvPr/>
        </p:nvSpPr>
        <p:spPr>
          <a:xfrm>
            <a:off x="35496" y="911042"/>
            <a:ext cx="76979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L’Evolution des Systèmes Logiciels</a:t>
            </a:r>
            <a:endParaRPr lang="fr-FR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7" name="Connecteur droit 6"/>
          <p:cNvCxnSpPr/>
          <p:nvPr/>
        </p:nvCxnSpPr>
        <p:spPr>
          <a:xfrm flipH="1">
            <a:off x="-180528" y="1772816"/>
            <a:ext cx="9828584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29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BE" b="1" dirty="0" smtClean="0">
                <a:latin typeface="+mn-lt"/>
              </a:rPr>
              <a:t>Notre approche</a:t>
            </a:r>
            <a:endParaRPr lang="en-GB" b="1" dirty="0">
              <a:latin typeface="+mn-lt"/>
            </a:endParaRPr>
          </a:p>
        </p:txBody>
      </p:sp>
      <p:sp>
        <p:nvSpPr>
          <p:cNvPr id="43" name="Rectangle à coins arrondis 42"/>
          <p:cNvSpPr/>
          <p:nvPr/>
        </p:nvSpPr>
        <p:spPr>
          <a:xfrm>
            <a:off x="1022340" y="1916832"/>
            <a:ext cx="2591780" cy="141172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47" name="Rectangle à coins arrondis 46"/>
          <p:cNvSpPr/>
          <p:nvPr/>
        </p:nvSpPr>
        <p:spPr>
          <a:xfrm>
            <a:off x="1396262" y="4597204"/>
            <a:ext cx="1895532" cy="6008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</a:rPr>
              <a:t>Modification du schéma</a:t>
            </a:r>
          </a:p>
          <a:p>
            <a:pPr algn="ctr"/>
            <a:r>
              <a:rPr lang="fr-BE" sz="1200" b="1" dirty="0" smtClean="0">
                <a:solidFill>
                  <a:schemeClr val="tx1"/>
                </a:solidFill>
              </a:rPr>
              <a:t>à simuler</a:t>
            </a:r>
            <a:endParaRPr lang="fr-BE" sz="1200" b="1" dirty="0">
              <a:solidFill>
                <a:schemeClr val="tx1"/>
              </a:solidFill>
            </a:endParaRPr>
          </a:p>
        </p:txBody>
      </p:sp>
      <p:sp>
        <p:nvSpPr>
          <p:cNvPr id="64" name="Arrondir un rectangle avec un coin diagonal 63"/>
          <p:cNvSpPr/>
          <p:nvPr/>
        </p:nvSpPr>
        <p:spPr>
          <a:xfrm>
            <a:off x="2344028" y="2198079"/>
            <a:ext cx="1167843" cy="842445"/>
          </a:xfrm>
          <a:prstGeom prst="round2Diag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</a:rPr>
              <a:t>Schéma de la base de données</a:t>
            </a:r>
            <a:endParaRPr lang="fr-BE" sz="1200" b="1" dirty="0">
              <a:solidFill>
                <a:schemeClr val="tx1"/>
              </a:solidFill>
            </a:endParaRPr>
          </a:p>
        </p:txBody>
      </p:sp>
      <p:sp>
        <p:nvSpPr>
          <p:cNvPr id="65" name="Organigramme : Multidocument 64"/>
          <p:cNvSpPr/>
          <p:nvPr/>
        </p:nvSpPr>
        <p:spPr>
          <a:xfrm>
            <a:off x="1129844" y="2198079"/>
            <a:ext cx="1080120" cy="842445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 smtClean="0">
                <a:solidFill>
                  <a:schemeClr val="tx1"/>
                </a:solidFill>
              </a:rPr>
              <a:t>Code Source</a:t>
            </a:r>
            <a:endParaRPr lang="fr-BE" sz="1200" b="1" dirty="0">
              <a:solidFill>
                <a:schemeClr val="tx1"/>
              </a:solidFill>
            </a:endParaRPr>
          </a:p>
        </p:txBody>
      </p:sp>
      <p:sp>
        <p:nvSpPr>
          <p:cNvPr id="107" name="Organigramme : Multidocument 106"/>
          <p:cNvSpPr/>
          <p:nvPr/>
        </p:nvSpPr>
        <p:spPr>
          <a:xfrm>
            <a:off x="7524328" y="3380903"/>
            <a:ext cx="1080120" cy="842445"/>
          </a:xfrm>
          <a:prstGeom prst="flowChartMultidocumen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200" b="1" dirty="0">
              <a:solidFill>
                <a:schemeClr val="tx1"/>
              </a:solidFill>
            </a:endParaRPr>
          </a:p>
        </p:txBody>
      </p:sp>
      <p:sp>
        <p:nvSpPr>
          <p:cNvPr id="108" name="Organigramme : Multidocument 107"/>
          <p:cNvSpPr/>
          <p:nvPr/>
        </p:nvSpPr>
        <p:spPr>
          <a:xfrm>
            <a:off x="7280720" y="3611549"/>
            <a:ext cx="1080120" cy="842445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sz="1200" b="1" dirty="0">
              <a:solidFill>
                <a:schemeClr val="tx1"/>
              </a:solidFill>
            </a:endParaRPr>
          </a:p>
        </p:txBody>
      </p:sp>
      <p:sp>
        <p:nvSpPr>
          <p:cNvPr id="109" name="ZoneTexte 108"/>
          <p:cNvSpPr txBox="1"/>
          <p:nvPr/>
        </p:nvSpPr>
        <p:spPr>
          <a:xfrm>
            <a:off x="7187340" y="4437112"/>
            <a:ext cx="13792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200" b="1" dirty="0" smtClean="0"/>
              <a:t>Recommandations</a:t>
            </a:r>
            <a:endParaRPr lang="fr-BE" sz="1200" b="1" dirty="0"/>
          </a:p>
        </p:txBody>
      </p:sp>
      <p:cxnSp>
        <p:nvCxnSpPr>
          <p:cNvPr id="117" name="Connecteur droit avec flèche 116"/>
          <p:cNvCxnSpPr>
            <a:stCxn id="46" idx="4"/>
            <a:endCxn id="108" idx="1"/>
          </p:cNvCxnSpPr>
          <p:nvPr/>
        </p:nvCxnSpPr>
        <p:spPr>
          <a:xfrm>
            <a:off x="6375518" y="4032772"/>
            <a:ext cx="905202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ZoneTexte 119"/>
          <p:cNvSpPr txBox="1"/>
          <p:nvPr/>
        </p:nvSpPr>
        <p:spPr>
          <a:xfrm>
            <a:off x="467544" y="2438113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smtClean="0"/>
              <a:t>(1)</a:t>
            </a:r>
            <a:endParaRPr lang="fr-BE" sz="2000" b="1" dirty="0"/>
          </a:p>
        </p:txBody>
      </p:sp>
      <p:sp>
        <p:nvSpPr>
          <p:cNvPr id="121" name="ZoneTexte 120"/>
          <p:cNvSpPr txBox="1"/>
          <p:nvPr/>
        </p:nvSpPr>
        <p:spPr>
          <a:xfrm>
            <a:off x="467544" y="4666417"/>
            <a:ext cx="4748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smtClean="0"/>
              <a:t>(2)</a:t>
            </a:r>
            <a:endParaRPr lang="fr-BE" sz="2000" b="1" dirty="0"/>
          </a:p>
        </p:txBody>
      </p:sp>
      <p:sp>
        <p:nvSpPr>
          <p:cNvPr id="122" name="Rectangle 121"/>
          <p:cNvSpPr/>
          <p:nvPr/>
        </p:nvSpPr>
        <p:spPr>
          <a:xfrm rot="10800000" flipH="1">
            <a:off x="1722169" y="5448687"/>
            <a:ext cx="1985735" cy="788625"/>
          </a:xfrm>
          <a:prstGeom prst="wedgeRectCallout">
            <a:avLst>
              <a:gd name="adj1" fmla="val -22072"/>
              <a:gd name="adj2" fmla="val 774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«</a:t>
            </a:r>
            <a:endParaRPr lang="fr-BE" dirty="0"/>
          </a:p>
        </p:txBody>
      </p:sp>
      <p:sp>
        <p:nvSpPr>
          <p:cNvPr id="123" name="ZoneTexte 122"/>
          <p:cNvSpPr txBox="1"/>
          <p:nvPr/>
        </p:nvSpPr>
        <p:spPr>
          <a:xfrm>
            <a:off x="1769053" y="5596069"/>
            <a:ext cx="1985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i="1" dirty="0" smtClean="0">
                <a:latin typeface="+mj-lt"/>
              </a:rPr>
              <a:t>« Je voudrais supprimer </a:t>
            </a:r>
          </a:p>
          <a:p>
            <a:pPr algn="ctr"/>
            <a:r>
              <a:rPr lang="fr-BE" sz="1400" b="1" i="1" dirty="0" smtClean="0">
                <a:latin typeface="+mj-lt"/>
              </a:rPr>
              <a:t>la table t »</a:t>
            </a:r>
            <a:endParaRPr lang="fr-BE" sz="1400" b="1" i="1" dirty="0">
              <a:latin typeface="+mj-lt"/>
            </a:endParaRPr>
          </a:p>
        </p:txBody>
      </p:sp>
      <p:sp>
        <p:nvSpPr>
          <p:cNvPr id="124" name="Rectangle 123"/>
          <p:cNvSpPr/>
          <p:nvPr/>
        </p:nvSpPr>
        <p:spPr>
          <a:xfrm flipH="1">
            <a:off x="5727834" y="1855952"/>
            <a:ext cx="2080392" cy="1166936"/>
          </a:xfrm>
          <a:prstGeom prst="wedgeRectCallout">
            <a:avLst>
              <a:gd name="adj1" fmla="val -40817"/>
              <a:gd name="adj2" fmla="val 767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«</a:t>
            </a:r>
            <a:endParaRPr lang="fr-BE" dirty="0"/>
          </a:p>
        </p:txBody>
      </p:sp>
      <p:sp>
        <p:nvSpPr>
          <p:cNvPr id="125" name="ZoneTexte 124"/>
          <p:cNvSpPr txBox="1"/>
          <p:nvPr/>
        </p:nvSpPr>
        <p:spPr>
          <a:xfrm>
            <a:off x="5768429" y="1962366"/>
            <a:ext cx="1999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 b="1" i="1" dirty="0"/>
              <a:t>« </a:t>
            </a:r>
            <a:r>
              <a:rPr lang="fr-BE" sz="1400" b="1" i="1" dirty="0" smtClean="0"/>
              <a:t>Tu dois supprimer</a:t>
            </a:r>
          </a:p>
          <a:p>
            <a:pPr algn="ctr"/>
            <a:r>
              <a:rPr lang="fr-BE" sz="1400" b="1" i="1" dirty="0" smtClean="0"/>
              <a:t>cette requête SQL </a:t>
            </a:r>
          </a:p>
          <a:p>
            <a:pPr algn="ctr"/>
            <a:r>
              <a:rPr lang="fr-BE" sz="1400" b="1" i="1" dirty="0" smtClean="0"/>
              <a:t>présente dans le fichier f</a:t>
            </a:r>
          </a:p>
          <a:p>
            <a:pPr algn="ctr"/>
            <a:r>
              <a:rPr lang="fr-BE" sz="1400" b="1" i="1" dirty="0" smtClean="0"/>
              <a:t>à cette ligne de code</a:t>
            </a:r>
            <a:r>
              <a:rPr lang="en-US" sz="1400" b="1" i="1" dirty="0" smtClean="0">
                <a:latin typeface="+mj-lt"/>
              </a:rPr>
              <a:t> </a:t>
            </a:r>
            <a:r>
              <a:rPr lang="fr-BE" sz="1400" b="1" i="1" dirty="0"/>
              <a:t>»</a:t>
            </a:r>
            <a:endParaRPr lang="fr-BE" sz="1400" b="1" i="1" dirty="0">
              <a:latin typeface="+mj-lt"/>
            </a:endParaRPr>
          </a:p>
        </p:txBody>
      </p:sp>
      <p:cxnSp>
        <p:nvCxnSpPr>
          <p:cNvPr id="6" name="Connecteur en angle 5"/>
          <p:cNvCxnSpPr>
            <a:stCxn id="47" idx="3"/>
            <a:endCxn id="46" idx="2"/>
          </p:cNvCxnSpPr>
          <p:nvPr/>
        </p:nvCxnSpPr>
        <p:spPr>
          <a:xfrm flipV="1">
            <a:off x="3291794" y="4032772"/>
            <a:ext cx="1844608" cy="864879"/>
          </a:xfrm>
          <a:prstGeom prst="bentConnector3">
            <a:avLst>
              <a:gd name="adj1" fmla="val 58655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eur en angle 35"/>
          <p:cNvCxnSpPr>
            <a:stCxn id="43" idx="3"/>
            <a:endCxn id="46" idx="2"/>
          </p:cNvCxnSpPr>
          <p:nvPr/>
        </p:nvCxnSpPr>
        <p:spPr>
          <a:xfrm>
            <a:off x="3614120" y="2622694"/>
            <a:ext cx="1522282" cy="1410078"/>
          </a:xfrm>
          <a:prstGeom prst="bent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Cube 45"/>
          <p:cNvSpPr/>
          <p:nvPr/>
        </p:nvSpPr>
        <p:spPr>
          <a:xfrm>
            <a:off x="5136402" y="3501008"/>
            <a:ext cx="1451822" cy="850823"/>
          </a:xfrm>
          <a:prstGeom prst="cube">
            <a:avLst/>
          </a:prstGeom>
          <a:solidFill>
            <a:srgbClr val="F9F9F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200" b="1" dirty="0" err="1" smtClean="0">
                <a:solidFill>
                  <a:schemeClr val="tx1"/>
                </a:solidFill>
              </a:rPr>
              <a:t>What</a:t>
            </a:r>
            <a:r>
              <a:rPr lang="fr-BE" sz="1200" b="1" dirty="0" smtClean="0">
                <a:solidFill>
                  <a:schemeClr val="tx1"/>
                </a:solidFill>
              </a:rPr>
              <a:t>-If</a:t>
            </a:r>
            <a:endParaRPr lang="fr-BE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21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09" grpId="0"/>
      <p:bldP spid="122" grpId="0" animBg="1"/>
      <p:bldP spid="123" grpId="0"/>
      <p:bldP spid="124" grpId="0" animBg="1"/>
      <p:bldP spid="125" grpId="0"/>
      <p:bldP spid="4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BE" b="1" dirty="0" smtClean="0">
                <a:latin typeface="+mn-lt"/>
              </a:rPr>
              <a:t>Notre approche</a:t>
            </a:r>
            <a:endParaRPr lang="en-GB" b="1" dirty="0">
              <a:latin typeface="+mn-lt"/>
            </a:endParaRP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590872" y="2132856"/>
            <a:ext cx="8229600" cy="3456384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BE" sz="2000" dirty="0" smtClean="0"/>
              <a:t>Supprimer une table</a:t>
            </a:r>
          </a:p>
          <a:p>
            <a:pPr marL="457200" indent="-457200">
              <a:buFont typeface="+mj-lt"/>
              <a:buAutoNum type="arabicPeriod"/>
            </a:pPr>
            <a:endParaRPr lang="fr-BE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BE" sz="2000" dirty="0" smtClean="0"/>
              <a:t>Supprimer une colonne</a:t>
            </a:r>
          </a:p>
          <a:p>
            <a:pPr marL="457200" indent="-457200">
              <a:buFont typeface="+mj-lt"/>
              <a:buAutoNum type="arabicPeriod"/>
            </a:pPr>
            <a:endParaRPr lang="fr-BE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BE" sz="2000" dirty="0" smtClean="0"/>
              <a:t>Renommer une table</a:t>
            </a:r>
          </a:p>
          <a:p>
            <a:pPr marL="457200" indent="-457200">
              <a:buFont typeface="+mj-lt"/>
              <a:buAutoNum type="arabicPeriod"/>
            </a:pPr>
            <a:endParaRPr lang="fr-BE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BE" sz="2000" dirty="0" smtClean="0"/>
              <a:t>Renommer une colonne</a:t>
            </a:r>
          </a:p>
          <a:p>
            <a:pPr marL="457200" indent="-457200">
              <a:buFont typeface="+mj-lt"/>
              <a:buAutoNum type="arabicPeriod"/>
            </a:pPr>
            <a:endParaRPr lang="fr-BE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fr-BE" sz="2000" dirty="0" smtClean="0"/>
              <a:t>Changer le type d’une colonne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04386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BE" b="1" dirty="0" smtClean="0">
                <a:latin typeface="+mn-lt"/>
              </a:rPr>
              <a:t>Exemple</a:t>
            </a:r>
            <a:endParaRPr lang="en-GB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30" y="1434282"/>
            <a:ext cx="5475150" cy="51608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108" y="2708920"/>
            <a:ext cx="2093168" cy="792088"/>
          </a:xfrm>
          <a:prstGeom prst="wedgeRectCallout">
            <a:avLst>
              <a:gd name="adj1" fmla="val -44114"/>
              <a:gd name="adj2" fmla="val 69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Je voudrais renommer la table CUST en CUSTOMER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3108" y="4309529"/>
            <a:ext cx="2093168" cy="792088"/>
          </a:xfrm>
          <a:prstGeom prst="wedgeRectCallout">
            <a:avLst>
              <a:gd name="adj1" fmla="val -44114"/>
              <a:gd name="adj2" fmla="val 69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Je voudrais changer le type de sa colonne POSTAL_CODE en string</a:t>
            </a:r>
            <a:endParaRPr lang="fr-B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59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BE" b="1" dirty="0" smtClean="0">
                <a:latin typeface="+mn-lt"/>
              </a:rPr>
              <a:t>Exemple</a:t>
            </a:r>
            <a:endParaRPr lang="en-GB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30" y="1434282"/>
            <a:ext cx="5475150" cy="51608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108" y="2708920"/>
            <a:ext cx="2093168" cy="792088"/>
          </a:xfrm>
          <a:prstGeom prst="wedgeRectCallout">
            <a:avLst>
              <a:gd name="adj1" fmla="val -44114"/>
              <a:gd name="adj2" fmla="val 69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Je voudrais renommer la table CUST en CUSTOMER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3108" y="4309529"/>
            <a:ext cx="2093168" cy="792088"/>
          </a:xfrm>
          <a:prstGeom prst="wedgeRectCallout">
            <a:avLst>
              <a:gd name="adj1" fmla="val -44114"/>
              <a:gd name="adj2" fmla="val 69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Je voudrais changer le type de sa colonne POSTAL_CODE en string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8000" y="1656000"/>
            <a:ext cx="1800200" cy="216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Rectangle 8"/>
          <p:cNvSpPr/>
          <p:nvPr/>
        </p:nvSpPr>
        <p:spPr>
          <a:xfrm>
            <a:off x="3851920" y="2888964"/>
            <a:ext cx="2160240" cy="216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ectangle 10"/>
          <p:cNvSpPr/>
          <p:nvPr/>
        </p:nvSpPr>
        <p:spPr>
          <a:xfrm>
            <a:off x="5217604" y="642194"/>
            <a:ext cx="2093168" cy="792088"/>
          </a:xfrm>
          <a:prstGeom prst="wedgeRectCallout">
            <a:avLst>
              <a:gd name="adj1" fmla="val -44114"/>
              <a:gd name="adj2" fmla="val 69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Change cette annotation en CUSTOMER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6136" y="1872000"/>
            <a:ext cx="2093168" cy="792088"/>
          </a:xfrm>
          <a:prstGeom prst="wedgeRectCallout">
            <a:avLst>
              <a:gd name="adj1" fmla="val -44114"/>
              <a:gd name="adj2" fmla="val 69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Change le type de cette variable en string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88024" y="4428946"/>
            <a:ext cx="864096" cy="216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4" name="Rectangle 13"/>
          <p:cNvSpPr/>
          <p:nvPr/>
        </p:nvSpPr>
        <p:spPr>
          <a:xfrm>
            <a:off x="5256000" y="4752000"/>
            <a:ext cx="2016224" cy="216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Rectangle 14"/>
          <p:cNvSpPr/>
          <p:nvPr/>
        </p:nvSpPr>
        <p:spPr>
          <a:xfrm>
            <a:off x="3996000" y="3852000"/>
            <a:ext cx="1296000" cy="180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Rectangle 15"/>
          <p:cNvSpPr/>
          <p:nvPr/>
        </p:nvSpPr>
        <p:spPr>
          <a:xfrm>
            <a:off x="4427984" y="3694574"/>
            <a:ext cx="288032" cy="15025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Rectangle 16"/>
          <p:cNvSpPr/>
          <p:nvPr/>
        </p:nvSpPr>
        <p:spPr>
          <a:xfrm>
            <a:off x="5202000" y="2976014"/>
            <a:ext cx="2018261" cy="792088"/>
          </a:xfrm>
          <a:prstGeom prst="wedgeRectCallout">
            <a:avLst>
              <a:gd name="adj1" fmla="val -44114"/>
              <a:gd name="adj2" fmla="val 69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Change le type de cette variable en string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59832" y="2605426"/>
            <a:ext cx="2088232" cy="792088"/>
          </a:xfrm>
          <a:prstGeom prst="wedgeRectCallout">
            <a:avLst>
              <a:gd name="adj1" fmla="val 23999"/>
              <a:gd name="adj2" fmla="val 802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Change la valeur de retour de cette méthode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272504" y="3373657"/>
            <a:ext cx="1836000" cy="792088"/>
          </a:xfrm>
          <a:prstGeom prst="wedgeRectCallout">
            <a:avLst>
              <a:gd name="adj1" fmla="val -130697"/>
              <a:gd name="adj2" fmla="val 8022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Change le nom de la table en CUSTOMER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94275" y="4309529"/>
            <a:ext cx="1414229" cy="792088"/>
          </a:xfrm>
          <a:prstGeom prst="wedgeRectCallout">
            <a:avLst>
              <a:gd name="adj1" fmla="val -76303"/>
              <a:gd name="adj2" fmla="val 1426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Change cette instruction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88024" y="5688879"/>
            <a:ext cx="504056" cy="18839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2" name="Rectangle 21"/>
          <p:cNvSpPr/>
          <p:nvPr/>
        </p:nvSpPr>
        <p:spPr>
          <a:xfrm>
            <a:off x="6876256" y="5392571"/>
            <a:ext cx="720080" cy="18839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3" name="Rectangle 22"/>
          <p:cNvSpPr/>
          <p:nvPr/>
        </p:nvSpPr>
        <p:spPr>
          <a:xfrm>
            <a:off x="5436096" y="6021288"/>
            <a:ext cx="1414229" cy="792088"/>
          </a:xfrm>
          <a:prstGeom prst="wedgeRectCallout">
            <a:avLst>
              <a:gd name="adj1" fmla="val -67066"/>
              <a:gd name="adj2" fmla="val -5720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Modifie cette requête HQL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78251" y="5733256"/>
            <a:ext cx="1558245" cy="792088"/>
          </a:xfrm>
          <a:prstGeom prst="wedgeRectCallout">
            <a:avLst>
              <a:gd name="adj1" fmla="val -63987"/>
              <a:gd name="adj2" fmla="val -608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Change le type de ce paramètre d’entrée en string</a:t>
            </a:r>
            <a:endParaRPr lang="fr-BE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07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BE" b="1" dirty="0" smtClean="0">
                <a:latin typeface="+mn-lt"/>
              </a:rPr>
              <a:t>Exemple</a:t>
            </a:r>
            <a:endParaRPr lang="en-GB" b="1" dirty="0">
              <a:latin typeface="+mn-l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330" y="1434282"/>
            <a:ext cx="5475150" cy="51608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3108" y="2708920"/>
            <a:ext cx="2093168" cy="792088"/>
          </a:xfrm>
          <a:prstGeom prst="wedgeRectCallout">
            <a:avLst>
              <a:gd name="adj1" fmla="val -44114"/>
              <a:gd name="adj2" fmla="val 69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Je voudrais renommer la table CUST en CUSTOMER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3108" y="4309529"/>
            <a:ext cx="2093168" cy="792088"/>
          </a:xfrm>
          <a:prstGeom prst="wedgeRectCallout">
            <a:avLst>
              <a:gd name="adj1" fmla="val -44114"/>
              <a:gd name="adj2" fmla="val 6923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Je voudrais changer le type de sa colonne POSTAL_CODE en string</a:t>
            </a:r>
            <a:endParaRPr lang="fr-BE" sz="1400" b="1" dirty="0">
              <a:solidFill>
                <a:schemeClr val="tx1"/>
              </a:solidFill>
            </a:endParaRPr>
          </a:p>
        </p:txBody>
      </p:sp>
      <p:pic>
        <p:nvPicPr>
          <p:cNvPr id="8" name="Image 7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16400" y="1432800"/>
            <a:ext cx="5475600" cy="51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99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en-GB"/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700" y="0"/>
            <a:ext cx="9879260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ZoneTexte 9"/>
          <p:cNvSpPr txBox="1"/>
          <p:nvPr/>
        </p:nvSpPr>
        <p:spPr>
          <a:xfrm>
            <a:off x="6228184" y="5674022"/>
            <a:ext cx="2871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Evaluation</a:t>
            </a:r>
            <a:endParaRPr lang="fr-FR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 flipV="1">
            <a:off x="-28128" y="5489028"/>
            <a:ext cx="9828584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48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052736" y="-157286"/>
            <a:ext cx="7358063" cy="1066006"/>
          </a:xfrm>
        </p:spPr>
        <p:txBody>
          <a:bodyPr/>
          <a:lstStyle/>
          <a:p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rganigramme : Disque magnétique 2"/>
          <p:cNvSpPr/>
          <p:nvPr/>
        </p:nvSpPr>
        <p:spPr>
          <a:xfrm>
            <a:off x="683568" y="1124744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OSCAR</a:t>
            </a:r>
            <a:endParaRPr lang="fr-FR" dirty="0"/>
          </a:p>
        </p:txBody>
      </p:sp>
      <p:sp>
        <p:nvSpPr>
          <p:cNvPr id="4" name="Organigramme : Disque magnétique 3"/>
          <p:cNvSpPr/>
          <p:nvPr/>
        </p:nvSpPr>
        <p:spPr>
          <a:xfrm>
            <a:off x="2411760" y="1124744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OpenMRS</a:t>
            </a:r>
            <a:endParaRPr lang="fr-FR" dirty="0"/>
          </a:p>
        </p:txBody>
      </p:sp>
      <p:sp>
        <p:nvSpPr>
          <p:cNvPr id="5" name="Organigramme : Disque magnétique 4"/>
          <p:cNvSpPr/>
          <p:nvPr/>
        </p:nvSpPr>
        <p:spPr>
          <a:xfrm>
            <a:off x="4122832" y="1133896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Broadleaf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140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052736" y="-157286"/>
            <a:ext cx="7358063" cy="1066006"/>
          </a:xfrm>
        </p:spPr>
        <p:txBody>
          <a:bodyPr/>
          <a:lstStyle/>
          <a:p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rganigramme : Disque magnétique 2"/>
          <p:cNvSpPr/>
          <p:nvPr/>
        </p:nvSpPr>
        <p:spPr>
          <a:xfrm>
            <a:off x="683568" y="1124744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OSCAR</a:t>
            </a:r>
            <a:endParaRPr lang="fr-FR" dirty="0"/>
          </a:p>
        </p:txBody>
      </p:sp>
      <p:sp>
        <p:nvSpPr>
          <p:cNvPr id="4" name="Organigramme : Disque magnétique 3"/>
          <p:cNvSpPr/>
          <p:nvPr/>
        </p:nvSpPr>
        <p:spPr>
          <a:xfrm>
            <a:off x="2411760" y="1124744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OpenMRS</a:t>
            </a:r>
            <a:endParaRPr lang="fr-FR" dirty="0"/>
          </a:p>
        </p:txBody>
      </p:sp>
      <p:sp>
        <p:nvSpPr>
          <p:cNvPr id="5" name="Organigramme : Disque magnétique 4"/>
          <p:cNvSpPr/>
          <p:nvPr/>
        </p:nvSpPr>
        <p:spPr>
          <a:xfrm>
            <a:off x="4122832" y="1133896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Broadleaf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 rot="5400000">
            <a:off x="2735301" y="25245"/>
            <a:ext cx="559933" cy="46634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49207" y="2564904"/>
            <a:ext cx="299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smtClean="0"/>
              <a:t>130 modifications  effectuées </a:t>
            </a:r>
          </a:p>
          <a:p>
            <a:pPr algn="ctr"/>
            <a:r>
              <a:rPr lang="fr-BE" dirty="0" smtClean="0"/>
              <a:t>dans le passé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199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052736" y="-157286"/>
            <a:ext cx="7358063" cy="1066006"/>
          </a:xfrm>
        </p:spPr>
        <p:txBody>
          <a:bodyPr/>
          <a:lstStyle/>
          <a:p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rganigramme : Disque magnétique 2"/>
          <p:cNvSpPr/>
          <p:nvPr/>
        </p:nvSpPr>
        <p:spPr>
          <a:xfrm>
            <a:off x="683568" y="1124744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OSCAR</a:t>
            </a:r>
            <a:endParaRPr lang="fr-FR" dirty="0"/>
          </a:p>
        </p:txBody>
      </p:sp>
      <p:sp>
        <p:nvSpPr>
          <p:cNvPr id="4" name="Organigramme : Disque magnétique 3"/>
          <p:cNvSpPr/>
          <p:nvPr/>
        </p:nvSpPr>
        <p:spPr>
          <a:xfrm>
            <a:off x="2411760" y="1124744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OpenMRS</a:t>
            </a:r>
            <a:endParaRPr lang="fr-FR" dirty="0"/>
          </a:p>
        </p:txBody>
      </p:sp>
      <p:sp>
        <p:nvSpPr>
          <p:cNvPr id="5" name="Organigramme : Disque magnétique 4"/>
          <p:cNvSpPr/>
          <p:nvPr/>
        </p:nvSpPr>
        <p:spPr>
          <a:xfrm>
            <a:off x="4122832" y="1133896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Broadleaf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 rot="5400000">
            <a:off x="2735301" y="25245"/>
            <a:ext cx="559933" cy="46634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49207" y="2564904"/>
            <a:ext cx="299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smtClean="0"/>
              <a:t>130 modifications  effectuées </a:t>
            </a:r>
          </a:p>
          <a:p>
            <a:pPr algn="ctr"/>
            <a:r>
              <a:rPr lang="fr-BE" dirty="0" smtClean="0"/>
              <a:t>dans le passé</a:t>
            </a:r>
            <a:endParaRPr lang="fr-FR" dirty="0"/>
          </a:p>
        </p:txBody>
      </p:sp>
      <p:sp>
        <p:nvSpPr>
          <p:cNvPr id="9" name="Cube 8"/>
          <p:cNvSpPr/>
          <p:nvPr/>
        </p:nvSpPr>
        <p:spPr>
          <a:xfrm>
            <a:off x="2095736" y="3806239"/>
            <a:ext cx="1839064" cy="98307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err="1" smtClean="0">
                <a:solidFill>
                  <a:schemeClr val="tx1"/>
                </a:solidFill>
              </a:rPr>
              <a:t>What</a:t>
            </a:r>
            <a:r>
              <a:rPr lang="fr-BE" dirty="0" smtClean="0">
                <a:solidFill>
                  <a:schemeClr val="tx1"/>
                </a:solidFill>
              </a:rPr>
              <a:t>-If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10" name="Flèche vers le bas 9"/>
          <p:cNvSpPr/>
          <p:nvPr/>
        </p:nvSpPr>
        <p:spPr>
          <a:xfrm>
            <a:off x="2807804" y="3265422"/>
            <a:ext cx="432048" cy="43204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bas 10"/>
          <p:cNvSpPr/>
          <p:nvPr/>
        </p:nvSpPr>
        <p:spPr>
          <a:xfrm>
            <a:off x="2807804" y="4912300"/>
            <a:ext cx="432048" cy="43204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rganigramme : Multidocument 11"/>
          <p:cNvSpPr/>
          <p:nvPr/>
        </p:nvSpPr>
        <p:spPr>
          <a:xfrm>
            <a:off x="2159732" y="5467334"/>
            <a:ext cx="1728192" cy="976710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874635" y="6444044"/>
            <a:ext cx="22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204 recommandations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27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2052736" y="-157286"/>
            <a:ext cx="7358063" cy="1066006"/>
          </a:xfrm>
        </p:spPr>
        <p:txBody>
          <a:bodyPr/>
          <a:lstStyle/>
          <a:p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Evaluation</a:t>
            </a:r>
            <a:endParaRPr lang="fr-F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rganigramme : Disque magnétique 2"/>
          <p:cNvSpPr/>
          <p:nvPr/>
        </p:nvSpPr>
        <p:spPr>
          <a:xfrm>
            <a:off x="683568" y="1124744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OSCAR</a:t>
            </a:r>
            <a:endParaRPr lang="fr-FR" dirty="0"/>
          </a:p>
        </p:txBody>
      </p:sp>
      <p:sp>
        <p:nvSpPr>
          <p:cNvPr id="4" name="Organigramme : Disque magnétique 3"/>
          <p:cNvSpPr/>
          <p:nvPr/>
        </p:nvSpPr>
        <p:spPr>
          <a:xfrm>
            <a:off x="2411760" y="1124744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OpenMRS</a:t>
            </a:r>
            <a:endParaRPr lang="fr-FR" dirty="0"/>
          </a:p>
        </p:txBody>
      </p:sp>
      <p:sp>
        <p:nvSpPr>
          <p:cNvPr id="5" name="Organigramme : Disque magnétique 4"/>
          <p:cNvSpPr/>
          <p:nvPr/>
        </p:nvSpPr>
        <p:spPr>
          <a:xfrm>
            <a:off x="4122832" y="1133896"/>
            <a:ext cx="1224136" cy="1008112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BE" dirty="0" smtClean="0"/>
              <a:t>Broadleaf</a:t>
            </a:r>
            <a:endParaRPr lang="fr-FR" dirty="0"/>
          </a:p>
        </p:txBody>
      </p:sp>
      <p:sp>
        <p:nvSpPr>
          <p:cNvPr id="7" name="Accolade fermante 6"/>
          <p:cNvSpPr/>
          <p:nvPr/>
        </p:nvSpPr>
        <p:spPr>
          <a:xfrm rot="5400000">
            <a:off x="2735301" y="25245"/>
            <a:ext cx="559933" cy="4663400"/>
          </a:xfrm>
          <a:prstGeom prst="righ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49207" y="2564904"/>
            <a:ext cx="2998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smtClean="0"/>
              <a:t>130 modifications  effectuées </a:t>
            </a:r>
          </a:p>
          <a:p>
            <a:pPr algn="ctr"/>
            <a:r>
              <a:rPr lang="fr-BE" dirty="0" smtClean="0"/>
              <a:t>dans le passé</a:t>
            </a:r>
            <a:endParaRPr lang="fr-FR" dirty="0"/>
          </a:p>
        </p:txBody>
      </p:sp>
      <p:sp>
        <p:nvSpPr>
          <p:cNvPr id="9" name="Cube 8"/>
          <p:cNvSpPr/>
          <p:nvPr/>
        </p:nvSpPr>
        <p:spPr>
          <a:xfrm>
            <a:off x="2095736" y="3806239"/>
            <a:ext cx="1839064" cy="983075"/>
          </a:xfrm>
          <a:prstGeom prst="cub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dirty="0" smtClean="0">
                <a:solidFill>
                  <a:schemeClr val="tx1"/>
                </a:solidFill>
              </a:rPr>
              <a:t>What-If</a:t>
            </a:r>
            <a:endParaRPr lang="fr-BE" dirty="0">
              <a:solidFill>
                <a:schemeClr val="tx1"/>
              </a:solidFill>
            </a:endParaRPr>
          </a:p>
        </p:txBody>
      </p:sp>
      <p:sp>
        <p:nvSpPr>
          <p:cNvPr id="10" name="Flèche vers le bas 9"/>
          <p:cNvSpPr/>
          <p:nvPr/>
        </p:nvSpPr>
        <p:spPr>
          <a:xfrm>
            <a:off x="2807804" y="3265422"/>
            <a:ext cx="432048" cy="43204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lèche vers le bas 10"/>
          <p:cNvSpPr/>
          <p:nvPr/>
        </p:nvSpPr>
        <p:spPr>
          <a:xfrm>
            <a:off x="2807804" y="4912300"/>
            <a:ext cx="432048" cy="43204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rganigramme : Multidocument 11"/>
          <p:cNvSpPr/>
          <p:nvPr/>
        </p:nvSpPr>
        <p:spPr>
          <a:xfrm>
            <a:off x="2159732" y="5467334"/>
            <a:ext cx="1728192" cy="976710"/>
          </a:xfrm>
          <a:prstGeom prst="flowChartMultidocumen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/>
        </p:nvSpPr>
        <p:spPr>
          <a:xfrm>
            <a:off x="1874635" y="6444044"/>
            <a:ext cx="22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204 recommandations</a:t>
            </a:r>
            <a:endParaRPr lang="fr-FR" dirty="0"/>
          </a:p>
        </p:txBody>
      </p:sp>
      <p:sp>
        <p:nvSpPr>
          <p:cNvPr id="14" name="Flèche vers le bas 13"/>
          <p:cNvSpPr/>
          <p:nvPr/>
        </p:nvSpPr>
        <p:spPr>
          <a:xfrm rot="16200000">
            <a:off x="4139952" y="5632380"/>
            <a:ext cx="432048" cy="432048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4644008" y="5663737"/>
            <a:ext cx="458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99% de recommandations correctes </a:t>
            </a:r>
            <a:r>
              <a:rPr lang="fr-BE" dirty="0" smtClean="0"/>
              <a:t>(202/204)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627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p4.storage.canalblog.com/42/41/603182/732307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89040"/>
            <a:ext cx="5238750" cy="2705100"/>
          </a:xfrm>
          <a:prstGeom prst="rect">
            <a:avLst/>
          </a:prstGeom>
          <a:noFill/>
          <a:effectLst>
            <a:outerShdw blurRad="1651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520" y="332656"/>
            <a:ext cx="5149080" cy="2705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  <a:effectLst>
            <a:outerShdw blurRad="165100" dist="38100" dir="13500000" sx="102000" sy="102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b="1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L’évolution des systèmes logiciels représentent jusqu’à 90% des coûts totaux</a:t>
            </a:r>
            <a:endParaRPr lang="fr-FR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56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32762" y="-891480"/>
            <a:ext cx="17609524" cy="930476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0800000">
            <a:off x="-828600" y="-434062"/>
            <a:ext cx="12782550" cy="7463461"/>
          </a:xfrm>
          <a:prstGeom prst="rect">
            <a:avLst/>
          </a:prstGeom>
          <a:gradFill>
            <a:gsLst>
              <a:gs pos="0">
                <a:schemeClr val="tx1"/>
              </a:gs>
              <a:gs pos="0">
                <a:schemeClr val="tx1">
                  <a:alpha val="15000"/>
                </a:schemeClr>
              </a:gs>
              <a:gs pos="100000">
                <a:schemeClr val="tx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ZoneTexte 4"/>
          <p:cNvSpPr txBox="1"/>
          <p:nvPr/>
        </p:nvSpPr>
        <p:spPr>
          <a:xfrm>
            <a:off x="179512" y="900000"/>
            <a:ext cx="878497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 2.0: </a:t>
            </a:r>
            <a:r>
              <a:rPr lang="fr-B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Visualiser la communication </a:t>
            </a:r>
          </a:p>
          <a:p>
            <a:r>
              <a:rPr lang="fr-BE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 la base de données et les programmes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Connecteur droit 5"/>
          <p:cNvCxnSpPr/>
          <p:nvPr/>
        </p:nvCxnSpPr>
        <p:spPr>
          <a:xfrm flipH="1" flipV="1">
            <a:off x="-28128" y="1484784"/>
            <a:ext cx="9828584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9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23528" y="251937"/>
            <a:ext cx="7175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: Visualiser la communication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8724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 2.0 : Visualiser la communication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I. Le schéma de la base de données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955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000" y="1340768"/>
            <a:ext cx="10662400" cy="599760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 2.0 : Visualiser la communication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I. Le schéma de la base de données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348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000" y="1340768"/>
            <a:ext cx="10662400" cy="5997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93533" y="1346696"/>
            <a:ext cx="3220720" cy="2946400"/>
          </a:xfrm>
          <a:prstGeom prst="rect">
            <a:avLst/>
          </a:prstGeom>
          <a:solidFill>
            <a:srgbClr val="3131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6054998" y="1645591"/>
            <a:ext cx="1440000" cy="144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/>
          <p:cNvSpPr/>
          <p:nvPr/>
        </p:nvSpPr>
        <p:spPr>
          <a:xfrm>
            <a:off x="5557342" y="2453819"/>
            <a:ext cx="1440000" cy="1440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537056" y="2453819"/>
            <a:ext cx="1440000" cy="1440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rme libre 9"/>
          <p:cNvSpPr/>
          <p:nvPr/>
        </p:nvSpPr>
        <p:spPr>
          <a:xfrm>
            <a:off x="6062582" y="2450009"/>
            <a:ext cx="919737" cy="631772"/>
          </a:xfrm>
          <a:custGeom>
            <a:avLst/>
            <a:gdLst>
              <a:gd name="connsiteX0" fmla="*/ 211040 w 919737"/>
              <a:gd name="connsiteY0" fmla="*/ 0 h 631772"/>
              <a:gd name="connsiteX1" fmla="*/ 916412 w 919737"/>
              <a:gd name="connsiteY1" fmla="*/ 574895 h 631772"/>
              <a:gd name="connsiteX2" fmla="*/ 919737 w 919737"/>
              <a:gd name="connsiteY2" fmla="*/ 596677 h 631772"/>
              <a:gd name="connsiteX3" fmla="*/ 853801 w 919737"/>
              <a:gd name="connsiteY3" fmla="*/ 617144 h 631772"/>
              <a:gd name="connsiteX4" fmla="*/ 708696 w 919737"/>
              <a:gd name="connsiteY4" fmla="*/ 631772 h 631772"/>
              <a:gd name="connsiteX5" fmla="*/ 3324 w 919737"/>
              <a:gd name="connsiteY5" fmla="*/ 56877 h 631772"/>
              <a:gd name="connsiteX6" fmla="*/ 0 w 919737"/>
              <a:gd name="connsiteY6" fmla="*/ 35095 h 631772"/>
              <a:gd name="connsiteX7" fmla="*/ 65935 w 919737"/>
              <a:gd name="connsiteY7" fmla="*/ 14628 h 631772"/>
              <a:gd name="connsiteX8" fmla="*/ 211040 w 919737"/>
              <a:gd name="connsiteY8" fmla="*/ 0 h 6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9737" h="631772">
                <a:moveTo>
                  <a:pt x="211040" y="0"/>
                </a:moveTo>
                <a:cubicBezTo>
                  <a:pt x="558980" y="0"/>
                  <a:pt x="849275" y="246803"/>
                  <a:pt x="916412" y="574895"/>
                </a:cubicBezTo>
                <a:lnTo>
                  <a:pt x="919737" y="596677"/>
                </a:lnTo>
                <a:lnTo>
                  <a:pt x="853801" y="617144"/>
                </a:lnTo>
                <a:cubicBezTo>
                  <a:pt x="806931" y="626735"/>
                  <a:pt x="758402" y="631772"/>
                  <a:pt x="708696" y="631772"/>
                </a:cubicBezTo>
                <a:cubicBezTo>
                  <a:pt x="360757" y="631772"/>
                  <a:pt x="70461" y="384969"/>
                  <a:pt x="3324" y="56877"/>
                </a:cubicBezTo>
                <a:lnTo>
                  <a:pt x="0" y="35095"/>
                </a:lnTo>
                <a:lnTo>
                  <a:pt x="65935" y="14628"/>
                </a:lnTo>
                <a:cubicBezTo>
                  <a:pt x="112805" y="5037"/>
                  <a:pt x="161335" y="0"/>
                  <a:pt x="211040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 10"/>
          <p:cNvSpPr/>
          <p:nvPr/>
        </p:nvSpPr>
        <p:spPr>
          <a:xfrm>
            <a:off x="6550354" y="2448739"/>
            <a:ext cx="933924" cy="631772"/>
          </a:xfrm>
          <a:custGeom>
            <a:avLst/>
            <a:gdLst>
              <a:gd name="connsiteX0" fmla="*/ 707991 w 933924"/>
              <a:gd name="connsiteY0" fmla="*/ 0 h 631772"/>
              <a:gd name="connsiteX1" fmla="*/ 853096 w 933924"/>
              <a:gd name="connsiteY1" fmla="*/ 14628 h 631772"/>
              <a:gd name="connsiteX2" fmla="*/ 933924 w 933924"/>
              <a:gd name="connsiteY2" fmla="*/ 39718 h 631772"/>
              <a:gd name="connsiteX3" fmla="*/ 931305 w 933924"/>
              <a:gd name="connsiteY3" fmla="*/ 56877 h 631772"/>
              <a:gd name="connsiteX4" fmla="*/ 225933 w 933924"/>
              <a:gd name="connsiteY4" fmla="*/ 631772 h 631772"/>
              <a:gd name="connsiteX5" fmla="*/ 80828 w 933924"/>
              <a:gd name="connsiteY5" fmla="*/ 617144 h 631772"/>
              <a:gd name="connsiteX6" fmla="*/ 0 w 933924"/>
              <a:gd name="connsiteY6" fmla="*/ 592054 h 631772"/>
              <a:gd name="connsiteX7" fmla="*/ 2619 w 933924"/>
              <a:gd name="connsiteY7" fmla="*/ 574895 h 631772"/>
              <a:gd name="connsiteX8" fmla="*/ 707991 w 933924"/>
              <a:gd name="connsiteY8" fmla="*/ 0 h 6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3924" h="631772">
                <a:moveTo>
                  <a:pt x="707991" y="0"/>
                </a:moveTo>
                <a:cubicBezTo>
                  <a:pt x="757697" y="0"/>
                  <a:pt x="806226" y="5037"/>
                  <a:pt x="853096" y="14628"/>
                </a:cubicBezTo>
                <a:lnTo>
                  <a:pt x="933924" y="39718"/>
                </a:lnTo>
                <a:lnTo>
                  <a:pt x="931305" y="56877"/>
                </a:lnTo>
                <a:cubicBezTo>
                  <a:pt x="864168" y="384969"/>
                  <a:pt x="573872" y="631772"/>
                  <a:pt x="225933" y="631772"/>
                </a:cubicBezTo>
                <a:cubicBezTo>
                  <a:pt x="176227" y="631772"/>
                  <a:pt x="127698" y="626735"/>
                  <a:pt x="80828" y="617144"/>
                </a:cubicBezTo>
                <a:lnTo>
                  <a:pt x="0" y="592054"/>
                </a:lnTo>
                <a:lnTo>
                  <a:pt x="2619" y="574895"/>
                </a:lnTo>
                <a:cubicBezTo>
                  <a:pt x="69756" y="246803"/>
                  <a:pt x="360052" y="0"/>
                  <a:pt x="707991" y="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 11"/>
          <p:cNvSpPr/>
          <p:nvPr/>
        </p:nvSpPr>
        <p:spPr>
          <a:xfrm>
            <a:off x="6537046" y="2649914"/>
            <a:ext cx="460286" cy="1050015"/>
          </a:xfrm>
          <a:custGeom>
            <a:avLst/>
            <a:gdLst>
              <a:gd name="connsiteX0" fmla="*/ 230143 w 460286"/>
              <a:gd name="connsiteY0" fmla="*/ 0 h 1050015"/>
              <a:gd name="connsiteX1" fmla="*/ 249403 w 460286"/>
              <a:gd name="connsiteY1" fmla="*/ 15890 h 1050015"/>
              <a:gd name="connsiteX2" fmla="*/ 460286 w 460286"/>
              <a:gd name="connsiteY2" fmla="*/ 525007 h 1050015"/>
              <a:gd name="connsiteX3" fmla="*/ 249403 w 460286"/>
              <a:gd name="connsiteY3" fmla="*/ 1034124 h 1050015"/>
              <a:gd name="connsiteX4" fmla="*/ 230143 w 460286"/>
              <a:gd name="connsiteY4" fmla="*/ 1050015 h 1050015"/>
              <a:gd name="connsiteX5" fmla="*/ 210883 w 460286"/>
              <a:gd name="connsiteY5" fmla="*/ 1034124 h 1050015"/>
              <a:gd name="connsiteX6" fmla="*/ 0 w 460286"/>
              <a:gd name="connsiteY6" fmla="*/ 525007 h 1050015"/>
              <a:gd name="connsiteX7" fmla="*/ 210883 w 460286"/>
              <a:gd name="connsiteY7" fmla="*/ 15890 h 10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6" h="1050015">
                <a:moveTo>
                  <a:pt x="230143" y="0"/>
                </a:moveTo>
                <a:lnTo>
                  <a:pt x="249403" y="15890"/>
                </a:lnTo>
                <a:cubicBezTo>
                  <a:pt x="379698" y="146185"/>
                  <a:pt x="460286" y="326185"/>
                  <a:pt x="460286" y="525007"/>
                </a:cubicBezTo>
                <a:cubicBezTo>
                  <a:pt x="460286" y="723830"/>
                  <a:pt x="379698" y="903830"/>
                  <a:pt x="249403" y="1034124"/>
                </a:cubicBezTo>
                <a:lnTo>
                  <a:pt x="230143" y="1050015"/>
                </a:lnTo>
                <a:lnTo>
                  <a:pt x="210883" y="1034124"/>
                </a:lnTo>
                <a:cubicBezTo>
                  <a:pt x="80589" y="903830"/>
                  <a:pt x="0" y="723830"/>
                  <a:pt x="0" y="525007"/>
                </a:cubicBezTo>
                <a:cubicBezTo>
                  <a:pt x="0" y="326185"/>
                  <a:pt x="80589" y="146185"/>
                  <a:pt x="210883" y="15890"/>
                </a:cubicBezTo>
                <a:close/>
              </a:path>
            </a:pathLst>
          </a:custGeom>
          <a:solidFill>
            <a:srgbClr val="00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 12"/>
          <p:cNvSpPr/>
          <p:nvPr/>
        </p:nvSpPr>
        <p:spPr>
          <a:xfrm>
            <a:off x="6547710" y="2646518"/>
            <a:ext cx="436292" cy="436533"/>
          </a:xfrm>
          <a:custGeom>
            <a:avLst/>
            <a:gdLst>
              <a:gd name="connsiteX0" fmla="*/ 217153 w 436292"/>
              <a:gd name="connsiteY0" fmla="*/ 0 h 436533"/>
              <a:gd name="connsiteX1" fmla="*/ 272021 w 436292"/>
              <a:gd name="connsiteY1" fmla="*/ 53575 h 436533"/>
              <a:gd name="connsiteX2" fmla="*/ 432967 w 436292"/>
              <a:gd name="connsiteY2" fmla="*/ 379656 h 436533"/>
              <a:gd name="connsiteX3" fmla="*/ 436292 w 436292"/>
              <a:gd name="connsiteY3" fmla="*/ 401438 h 436533"/>
              <a:gd name="connsiteX4" fmla="*/ 370356 w 436292"/>
              <a:gd name="connsiteY4" fmla="*/ 421905 h 436533"/>
              <a:gd name="connsiteX5" fmla="*/ 225251 w 436292"/>
              <a:gd name="connsiteY5" fmla="*/ 436533 h 436533"/>
              <a:gd name="connsiteX6" fmla="*/ 97799 w 436292"/>
              <a:gd name="connsiteY6" fmla="*/ 425288 h 436533"/>
              <a:gd name="connsiteX7" fmla="*/ 0 w 436292"/>
              <a:gd name="connsiteY7" fmla="*/ 398870 h 436533"/>
              <a:gd name="connsiteX8" fmla="*/ 1937 w 436292"/>
              <a:gd name="connsiteY8" fmla="*/ 379656 h 436533"/>
              <a:gd name="connsiteX9" fmla="*/ 198192 w 436292"/>
              <a:gd name="connsiteY9" fmla="*/ 15644 h 43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292" h="436533">
                <a:moveTo>
                  <a:pt x="217153" y="0"/>
                </a:moveTo>
                <a:lnTo>
                  <a:pt x="272021" y="53575"/>
                </a:lnTo>
                <a:cubicBezTo>
                  <a:pt x="351233" y="145019"/>
                  <a:pt x="407791" y="256622"/>
                  <a:pt x="432967" y="379656"/>
                </a:cubicBezTo>
                <a:lnTo>
                  <a:pt x="436292" y="401438"/>
                </a:lnTo>
                <a:lnTo>
                  <a:pt x="370356" y="421905"/>
                </a:lnTo>
                <a:cubicBezTo>
                  <a:pt x="323486" y="431496"/>
                  <a:pt x="274957" y="436533"/>
                  <a:pt x="225251" y="436533"/>
                </a:cubicBezTo>
                <a:cubicBezTo>
                  <a:pt x="181759" y="436533"/>
                  <a:pt x="139167" y="432677"/>
                  <a:pt x="97799" y="425288"/>
                </a:cubicBezTo>
                <a:lnTo>
                  <a:pt x="0" y="398870"/>
                </a:lnTo>
                <a:lnTo>
                  <a:pt x="1937" y="379656"/>
                </a:lnTo>
                <a:cubicBezTo>
                  <a:pt x="30710" y="239045"/>
                  <a:pt x="100472" y="113365"/>
                  <a:pt x="198192" y="156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5773287" y="2025772"/>
            <a:ext cx="2289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1" dirty="0" smtClean="0">
                <a:latin typeface="DaunPenh" panose="01010101010101010101" pitchFamily="2" charset="0"/>
                <a:cs typeface="DaunPenh" panose="01010101010101010101" pitchFamily="2" charset="0"/>
              </a:rPr>
              <a:t>                   JPA</a:t>
            </a:r>
          </a:p>
          <a:p>
            <a:endParaRPr lang="fr-BE" sz="1400" b="1" dirty="0"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endParaRPr lang="fr-BE" sz="1400" b="1" dirty="0" smtClean="0"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endParaRPr lang="fr-BE" sz="1400" b="1" dirty="0" smtClean="0"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endParaRPr lang="fr-BE" sz="1400" b="1" dirty="0"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r>
              <a:rPr lang="fr-BE" sz="1400" b="1" dirty="0" smtClean="0">
                <a:latin typeface="DaunPenh" panose="01010101010101010101" pitchFamily="2" charset="0"/>
                <a:cs typeface="DaunPenh" panose="01010101010101010101" pitchFamily="2" charset="0"/>
              </a:rPr>
              <a:t>Hibernate                    JDBC</a:t>
            </a:r>
            <a:endParaRPr lang="fr-FR" sz="1400" b="1" dirty="0">
              <a:latin typeface="DaunPenh" panose="01010101010101010101" pitchFamily="2" charset="0"/>
              <a:cs typeface="DaunPenh" panose="01010101010101010101" pitchFamily="2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 2.0 : Visualiser la communication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I. Le schéma de la base de données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606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 2.0 : Visualiser la communication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 Le code source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08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000" y="1319832"/>
            <a:ext cx="10662400" cy="59976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6000" y="1329155"/>
            <a:ext cx="10662400" cy="59976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6000" y="1329155"/>
            <a:ext cx="10662400" cy="5997600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 2.0 : Visualiser la communication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 Le code source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516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6000" y="1319832"/>
            <a:ext cx="10662400" cy="59976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6000" y="1329155"/>
            <a:ext cx="10662400" cy="59976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6000" y="1329155"/>
            <a:ext cx="10662400" cy="59976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93533" y="1346696"/>
            <a:ext cx="3220720" cy="2946400"/>
          </a:xfrm>
          <a:prstGeom prst="rect">
            <a:avLst/>
          </a:prstGeom>
          <a:solidFill>
            <a:srgbClr val="3131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054998" y="1645591"/>
            <a:ext cx="1440000" cy="144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5557342" y="2453819"/>
            <a:ext cx="1440000" cy="1440000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>
            <a:off x="6537056" y="2453819"/>
            <a:ext cx="1440000" cy="1440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 11"/>
          <p:cNvSpPr/>
          <p:nvPr/>
        </p:nvSpPr>
        <p:spPr>
          <a:xfrm>
            <a:off x="6062582" y="2450009"/>
            <a:ext cx="919737" cy="631772"/>
          </a:xfrm>
          <a:custGeom>
            <a:avLst/>
            <a:gdLst>
              <a:gd name="connsiteX0" fmla="*/ 211040 w 919737"/>
              <a:gd name="connsiteY0" fmla="*/ 0 h 631772"/>
              <a:gd name="connsiteX1" fmla="*/ 916412 w 919737"/>
              <a:gd name="connsiteY1" fmla="*/ 574895 h 631772"/>
              <a:gd name="connsiteX2" fmla="*/ 919737 w 919737"/>
              <a:gd name="connsiteY2" fmla="*/ 596677 h 631772"/>
              <a:gd name="connsiteX3" fmla="*/ 853801 w 919737"/>
              <a:gd name="connsiteY3" fmla="*/ 617144 h 631772"/>
              <a:gd name="connsiteX4" fmla="*/ 708696 w 919737"/>
              <a:gd name="connsiteY4" fmla="*/ 631772 h 631772"/>
              <a:gd name="connsiteX5" fmla="*/ 3324 w 919737"/>
              <a:gd name="connsiteY5" fmla="*/ 56877 h 631772"/>
              <a:gd name="connsiteX6" fmla="*/ 0 w 919737"/>
              <a:gd name="connsiteY6" fmla="*/ 35095 h 631772"/>
              <a:gd name="connsiteX7" fmla="*/ 65935 w 919737"/>
              <a:gd name="connsiteY7" fmla="*/ 14628 h 631772"/>
              <a:gd name="connsiteX8" fmla="*/ 211040 w 919737"/>
              <a:gd name="connsiteY8" fmla="*/ 0 h 6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9737" h="631772">
                <a:moveTo>
                  <a:pt x="211040" y="0"/>
                </a:moveTo>
                <a:cubicBezTo>
                  <a:pt x="558980" y="0"/>
                  <a:pt x="849275" y="246803"/>
                  <a:pt x="916412" y="574895"/>
                </a:cubicBezTo>
                <a:lnTo>
                  <a:pt x="919737" y="596677"/>
                </a:lnTo>
                <a:lnTo>
                  <a:pt x="853801" y="617144"/>
                </a:lnTo>
                <a:cubicBezTo>
                  <a:pt x="806931" y="626735"/>
                  <a:pt x="758402" y="631772"/>
                  <a:pt x="708696" y="631772"/>
                </a:cubicBezTo>
                <a:cubicBezTo>
                  <a:pt x="360757" y="631772"/>
                  <a:pt x="70461" y="384969"/>
                  <a:pt x="3324" y="56877"/>
                </a:cubicBezTo>
                <a:lnTo>
                  <a:pt x="0" y="35095"/>
                </a:lnTo>
                <a:lnTo>
                  <a:pt x="65935" y="14628"/>
                </a:lnTo>
                <a:cubicBezTo>
                  <a:pt x="112805" y="5037"/>
                  <a:pt x="161335" y="0"/>
                  <a:pt x="211040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Forme libre 12"/>
          <p:cNvSpPr/>
          <p:nvPr/>
        </p:nvSpPr>
        <p:spPr>
          <a:xfrm>
            <a:off x="6550354" y="2448739"/>
            <a:ext cx="933924" cy="631772"/>
          </a:xfrm>
          <a:custGeom>
            <a:avLst/>
            <a:gdLst>
              <a:gd name="connsiteX0" fmla="*/ 707991 w 933924"/>
              <a:gd name="connsiteY0" fmla="*/ 0 h 631772"/>
              <a:gd name="connsiteX1" fmla="*/ 853096 w 933924"/>
              <a:gd name="connsiteY1" fmla="*/ 14628 h 631772"/>
              <a:gd name="connsiteX2" fmla="*/ 933924 w 933924"/>
              <a:gd name="connsiteY2" fmla="*/ 39718 h 631772"/>
              <a:gd name="connsiteX3" fmla="*/ 931305 w 933924"/>
              <a:gd name="connsiteY3" fmla="*/ 56877 h 631772"/>
              <a:gd name="connsiteX4" fmla="*/ 225933 w 933924"/>
              <a:gd name="connsiteY4" fmla="*/ 631772 h 631772"/>
              <a:gd name="connsiteX5" fmla="*/ 80828 w 933924"/>
              <a:gd name="connsiteY5" fmla="*/ 617144 h 631772"/>
              <a:gd name="connsiteX6" fmla="*/ 0 w 933924"/>
              <a:gd name="connsiteY6" fmla="*/ 592054 h 631772"/>
              <a:gd name="connsiteX7" fmla="*/ 2619 w 933924"/>
              <a:gd name="connsiteY7" fmla="*/ 574895 h 631772"/>
              <a:gd name="connsiteX8" fmla="*/ 707991 w 933924"/>
              <a:gd name="connsiteY8" fmla="*/ 0 h 63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33924" h="631772">
                <a:moveTo>
                  <a:pt x="707991" y="0"/>
                </a:moveTo>
                <a:cubicBezTo>
                  <a:pt x="757697" y="0"/>
                  <a:pt x="806226" y="5037"/>
                  <a:pt x="853096" y="14628"/>
                </a:cubicBezTo>
                <a:lnTo>
                  <a:pt x="933924" y="39718"/>
                </a:lnTo>
                <a:lnTo>
                  <a:pt x="931305" y="56877"/>
                </a:lnTo>
                <a:cubicBezTo>
                  <a:pt x="864168" y="384969"/>
                  <a:pt x="573872" y="631772"/>
                  <a:pt x="225933" y="631772"/>
                </a:cubicBezTo>
                <a:cubicBezTo>
                  <a:pt x="176227" y="631772"/>
                  <a:pt x="127698" y="626735"/>
                  <a:pt x="80828" y="617144"/>
                </a:cubicBezTo>
                <a:lnTo>
                  <a:pt x="0" y="592054"/>
                </a:lnTo>
                <a:lnTo>
                  <a:pt x="2619" y="574895"/>
                </a:lnTo>
                <a:cubicBezTo>
                  <a:pt x="69756" y="246803"/>
                  <a:pt x="360052" y="0"/>
                  <a:pt x="707991" y="0"/>
                </a:cubicBezTo>
                <a:close/>
              </a:path>
            </a:pathLst>
          </a:custGeom>
          <a:solidFill>
            <a:srgbClr val="FF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Forme libre 13"/>
          <p:cNvSpPr/>
          <p:nvPr/>
        </p:nvSpPr>
        <p:spPr>
          <a:xfrm>
            <a:off x="6537046" y="2649914"/>
            <a:ext cx="460286" cy="1050015"/>
          </a:xfrm>
          <a:custGeom>
            <a:avLst/>
            <a:gdLst>
              <a:gd name="connsiteX0" fmla="*/ 230143 w 460286"/>
              <a:gd name="connsiteY0" fmla="*/ 0 h 1050015"/>
              <a:gd name="connsiteX1" fmla="*/ 249403 w 460286"/>
              <a:gd name="connsiteY1" fmla="*/ 15890 h 1050015"/>
              <a:gd name="connsiteX2" fmla="*/ 460286 w 460286"/>
              <a:gd name="connsiteY2" fmla="*/ 525007 h 1050015"/>
              <a:gd name="connsiteX3" fmla="*/ 249403 w 460286"/>
              <a:gd name="connsiteY3" fmla="*/ 1034124 h 1050015"/>
              <a:gd name="connsiteX4" fmla="*/ 230143 w 460286"/>
              <a:gd name="connsiteY4" fmla="*/ 1050015 h 1050015"/>
              <a:gd name="connsiteX5" fmla="*/ 210883 w 460286"/>
              <a:gd name="connsiteY5" fmla="*/ 1034124 h 1050015"/>
              <a:gd name="connsiteX6" fmla="*/ 0 w 460286"/>
              <a:gd name="connsiteY6" fmla="*/ 525007 h 1050015"/>
              <a:gd name="connsiteX7" fmla="*/ 210883 w 460286"/>
              <a:gd name="connsiteY7" fmla="*/ 15890 h 1050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0286" h="1050015">
                <a:moveTo>
                  <a:pt x="230143" y="0"/>
                </a:moveTo>
                <a:lnTo>
                  <a:pt x="249403" y="15890"/>
                </a:lnTo>
                <a:cubicBezTo>
                  <a:pt x="379698" y="146185"/>
                  <a:pt x="460286" y="326185"/>
                  <a:pt x="460286" y="525007"/>
                </a:cubicBezTo>
                <a:cubicBezTo>
                  <a:pt x="460286" y="723830"/>
                  <a:pt x="379698" y="903830"/>
                  <a:pt x="249403" y="1034124"/>
                </a:cubicBezTo>
                <a:lnTo>
                  <a:pt x="230143" y="1050015"/>
                </a:lnTo>
                <a:lnTo>
                  <a:pt x="210883" y="1034124"/>
                </a:lnTo>
                <a:cubicBezTo>
                  <a:pt x="80589" y="903830"/>
                  <a:pt x="0" y="723830"/>
                  <a:pt x="0" y="525007"/>
                </a:cubicBezTo>
                <a:cubicBezTo>
                  <a:pt x="0" y="326185"/>
                  <a:pt x="80589" y="146185"/>
                  <a:pt x="210883" y="15890"/>
                </a:cubicBezTo>
                <a:close/>
              </a:path>
            </a:pathLst>
          </a:custGeom>
          <a:solidFill>
            <a:srgbClr val="00C7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orme libre 14"/>
          <p:cNvSpPr/>
          <p:nvPr/>
        </p:nvSpPr>
        <p:spPr>
          <a:xfrm>
            <a:off x="6547710" y="2646518"/>
            <a:ext cx="436292" cy="436533"/>
          </a:xfrm>
          <a:custGeom>
            <a:avLst/>
            <a:gdLst>
              <a:gd name="connsiteX0" fmla="*/ 217153 w 436292"/>
              <a:gd name="connsiteY0" fmla="*/ 0 h 436533"/>
              <a:gd name="connsiteX1" fmla="*/ 272021 w 436292"/>
              <a:gd name="connsiteY1" fmla="*/ 53575 h 436533"/>
              <a:gd name="connsiteX2" fmla="*/ 432967 w 436292"/>
              <a:gd name="connsiteY2" fmla="*/ 379656 h 436533"/>
              <a:gd name="connsiteX3" fmla="*/ 436292 w 436292"/>
              <a:gd name="connsiteY3" fmla="*/ 401438 h 436533"/>
              <a:gd name="connsiteX4" fmla="*/ 370356 w 436292"/>
              <a:gd name="connsiteY4" fmla="*/ 421905 h 436533"/>
              <a:gd name="connsiteX5" fmla="*/ 225251 w 436292"/>
              <a:gd name="connsiteY5" fmla="*/ 436533 h 436533"/>
              <a:gd name="connsiteX6" fmla="*/ 97799 w 436292"/>
              <a:gd name="connsiteY6" fmla="*/ 425288 h 436533"/>
              <a:gd name="connsiteX7" fmla="*/ 0 w 436292"/>
              <a:gd name="connsiteY7" fmla="*/ 398870 h 436533"/>
              <a:gd name="connsiteX8" fmla="*/ 1937 w 436292"/>
              <a:gd name="connsiteY8" fmla="*/ 379656 h 436533"/>
              <a:gd name="connsiteX9" fmla="*/ 198192 w 436292"/>
              <a:gd name="connsiteY9" fmla="*/ 15644 h 436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292" h="436533">
                <a:moveTo>
                  <a:pt x="217153" y="0"/>
                </a:moveTo>
                <a:lnTo>
                  <a:pt x="272021" y="53575"/>
                </a:lnTo>
                <a:cubicBezTo>
                  <a:pt x="351233" y="145019"/>
                  <a:pt x="407791" y="256622"/>
                  <a:pt x="432967" y="379656"/>
                </a:cubicBezTo>
                <a:lnTo>
                  <a:pt x="436292" y="401438"/>
                </a:lnTo>
                <a:lnTo>
                  <a:pt x="370356" y="421905"/>
                </a:lnTo>
                <a:cubicBezTo>
                  <a:pt x="323486" y="431496"/>
                  <a:pt x="274957" y="436533"/>
                  <a:pt x="225251" y="436533"/>
                </a:cubicBezTo>
                <a:cubicBezTo>
                  <a:pt x="181759" y="436533"/>
                  <a:pt x="139167" y="432677"/>
                  <a:pt x="97799" y="425288"/>
                </a:cubicBezTo>
                <a:lnTo>
                  <a:pt x="0" y="398870"/>
                </a:lnTo>
                <a:lnTo>
                  <a:pt x="1937" y="379656"/>
                </a:lnTo>
                <a:cubicBezTo>
                  <a:pt x="30710" y="239045"/>
                  <a:pt x="100472" y="113365"/>
                  <a:pt x="198192" y="1564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773287" y="2025772"/>
            <a:ext cx="22896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 b="1" dirty="0" smtClean="0">
                <a:latin typeface="DaunPenh" panose="01010101010101010101" pitchFamily="2" charset="0"/>
                <a:cs typeface="DaunPenh" panose="01010101010101010101" pitchFamily="2" charset="0"/>
              </a:rPr>
              <a:t>                   JPA</a:t>
            </a:r>
          </a:p>
          <a:p>
            <a:endParaRPr lang="fr-BE" sz="1400" b="1" dirty="0"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endParaRPr lang="fr-BE" sz="1400" b="1" dirty="0" smtClean="0"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endParaRPr lang="fr-BE" sz="1400" b="1" dirty="0" smtClean="0"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endParaRPr lang="fr-BE" sz="1400" b="1" dirty="0">
              <a:latin typeface="DaunPenh" panose="01010101010101010101" pitchFamily="2" charset="0"/>
              <a:cs typeface="DaunPenh" panose="01010101010101010101" pitchFamily="2" charset="0"/>
            </a:endParaRPr>
          </a:p>
          <a:p>
            <a:r>
              <a:rPr lang="fr-BE" sz="1400" b="1" dirty="0" smtClean="0">
                <a:latin typeface="DaunPenh" panose="01010101010101010101" pitchFamily="2" charset="0"/>
                <a:cs typeface="DaunPenh" panose="01010101010101010101" pitchFamily="2" charset="0"/>
              </a:rPr>
              <a:t>Hibernate                    JDBC</a:t>
            </a:r>
            <a:endParaRPr lang="fr-FR" sz="1400" b="1" dirty="0">
              <a:latin typeface="DaunPenh" panose="01010101010101010101" pitchFamily="2" charset="0"/>
              <a:cs typeface="DaunPenh" panose="01010101010101010101" pitchFamily="2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 2.0 : Visualiser la communication</a:t>
            </a:r>
            <a:endParaRPr lang="fr-F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II. Le code source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890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: Visualiser la communication</a:t>
            </a: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III. Schéma </a:t>
            </a:r>
            <a:r>
              <a:rPr lang="fr-BE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Code source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5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colade fermante 2"/>
          <p:cNvSpPr/>
          <p:nvPr/>
        </p:nvSpPr>
        <p:spPr>
          <a:xfrm rot="5400000">
            <a:off x="1511660" y="4737816"/>
            <a:ext cx="504056" cy="302433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Accolade fermante 3"/>
          <p:cNvSpPr/>
          <p:nvPr/>
        </p:nvSpPr>
        <p:spPr>
          <a:xfrm rot="5400000">
            <a:off x="4896036" y="4737816"/>
            <a:ext cx="504056" cy="302433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/>
          <p:cNvSpPr txBox="1"/>
          <p:nvPr/>
        </p:nvSpPr>
        <p:spPr>
          <a:xfrm>
            <a:off x="827584" y="6442089"/>
            <a:ext cx="505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Base de données                                        Code source</a:t>
            </a:r>
            <a:endParaRPr lang="fr-BE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400" y="1413416"/>
            <a:ext cx="10240000" cy="5760000"/>
          </a:xfrm>
          <a:prstGeom prst="rect">
            <a:avLst/>
          </a:prstGeom>
        </p:spPr>
      </p:pic>
      <p:sp>
        <p:nvSpPr>
          <p:cNvPr id="8" name="Accolade fermante 7"/>
          <p:cNvSpPr/>
          <p:nvPr/>
        </p:nvSpPr>
        <p:spPr>
          <a:xfrm rot="5400000">
            <a:off x="2159732" y="3969060"/>
            <a:ext cx="504056" cy="460851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Accolade fermante 8"/>
          <p:cNvSpPr/>
          <p:nvPr/>
        </p:nvSpPr>
        <p:spPr>
          <a:xfrm rot="5400000">
            <a:off x="6732240" y="4221088"/>
            <a:ext cx="504056" cy="410445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/>
          <p:cNvSpPr txBox="1"/>
          <p:nvPr/>
        </p:nvSpPr>
        <p:spPr>
          <a:xfrm>
            <a:off x="1422353" y="6453336"/>
            <a:ext cx="619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Database</a:t>
            </a:r>
            <a:r>
              <a:rPr lang="fr-BE" dirty="0" smtClean="0"/>
              <a:t> </a:t>
            </a:r>
            <a:r>
              <a:rPr lang="fr-BE" dirty="0" err="1" smtClean="0"/>
              <a:t>Schema</a:t>
            </a:r>
            <a:r>
              <a:rPr lang="fr-BE" dirty="0" smtClean="0"/>
              <a:t>                                                             Source Code</a:t>
            </a:r>
            <a:endParaRPr lang="fr-BE" dirty="0"/>
          </a:p>
        </p:txBody>
      </p:sp>
      <p:grpSp>
        <p:nvGrpSpPr>
          <p:cNvPr id="13" name="Groupe 12"/>
          <p:cNvGrpSpPr/>
          <p:nvPr/>
        </p:nvGrpSpPr>
        <p:grpSpPr>
          <a:xfrm>
            <a:off x="-108520" y="1413416"/>
            <a:ext cx="9985109" cy="6223726"/>
            <a:chOff x="-108520" y="1413416"/>
            <a:chExt cx="9985109" cy="6223726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8520" y="1413416"/>
              <a:ext cx="9985109" cy="5760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601896" y="6548677"/>
              <a:ext cx="2232248" cy="108846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Accolade fermante 13"/>
          <p:cNvSpPr/>
          <p:nvPr/>
        </p:nvSpPr>
        <p:spPr>
          <a:xfrm rot="5400000">
            <a:off x="2159732" y="4041068"/>
            <a:ext cx="504056" cy="460851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5" name="Accolade fermante 14"/>
          <p:cNvSpPr/>
          <p:nvPr/>
        </p:nvSpPr>
        <p:spPr>
          <a:xfrm rot="5400000">
            <a:off x="6732240" y="4293096"/>
            <a:ext cx="504056" cy="410445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ZoneTexte 15"/>
          <p:cNvSpPr txBox="1"/>
          <p:nvPr/>
        </p:nvSpPr>
        <p:spPr>
          <a:xfrm>
            <a:off x="827584" y="6525344"/>
            <a:ext cx="688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Schéma de la base de données                                                 Code Source</a:t>
            </a:r>
            <a:endParaRPr lang="fr-BE" dirty="0"/>
          </a:p>
        </p:txBody>
      </p:sp>
      <p:sp>
        <p:nvSpPr>
          <p:cNvPr id="17" name="ZoneTexte 16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: Visualiser la communication</a:t>
            </a: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III. Schéma </a:t>
            </a:r>
            <a:r>
              <a:rPr lang="fr-BE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Code source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96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743400" y="332656"/>
            <a:ext cx="5149080" cy="2705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lumMod val="75000"/>
              </a:schemeClr>
            </a:solidFill>
          </a:ln>
          <a:effectLst>
            <a:outerShdw blurRad="165100" dist="38100" dir="18900000" sx="102000" sy="102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3200" b="1" dirty="0" smtClean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~60% de ces coûts sont dépensés à comprendre les programmes courants</a:t>
            </a:r>
            <a:endParaRPr lang="fr-FR" sz="2800" b="1" dirty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10246" name="Picture 6" descr="Résultat de recherche d'images pour &quot;loupe ordinateur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t="-11633" r="-7560" b="11686"/>
          <a:stretch/>
        </p:blipFill>
        <p:spPr bwMode="auto">
          <a:xfrm>
            <a:off x="323528" y="3429000"/>
            <a:ext cx="5566853" cy="3137148"/>
          </a:xfrm>
          <a:prstGeom prst="rect">
            <a:avLst/>
          </a:prstGeom>
          <a:noFill/>
          <a:effectLst>
            <a:outerShdw blurRad="165100" dist="38100" dir="8100000" sx="102000" sy="10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23528" y="3789040"/>
            <a:ext cx="5148000" cy="277710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064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colade fermante 2"/>
          <p:cNvSpPr/>
          <p:nvPr/>
        </p:nvSpPr>
        <p:spPr>
          <a:xfrm rot="5400000">
            <a:off x="1511660" y="4737816"/>
            <a:ext cx="504056" cy="302433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Accolade fermante 3"/>
          <p:cNvSpPr/>
          <p:nvPr/>
        </p:nvSpPr>
        <p:spPr>
          <a:xfrm rot="5400000">
            <a:off x="4896036" y="4737816"/>
            <a:ext cx="504056" cy="302433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/>
          <p:cNvSpPr txBox="1"/>
          <p:nvPr/>
        </p:nvSpPr>
        <p:spPr>
          <a:xfrm>
            <a:off x="827584" y="6442089"/>
            <a:ext cx="505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Base de données                                        Code source</a:t>
            </a:r>
            <a:endParaRPr lang="fr-BE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400" y="1413416"/>
            <a:ext cx="10240000" cy="5760000"/>
          </a:xfrm>
          <a:prstGeom prst="rect">
            <a:avLst/>
          </a:prstGeom>
        </p:spPr>
      </p:pic>
      <p:sp>
        <p:nvSpPr>
          <p:cNvPr id="8" name="Accolade fermante 7"/>
          <p:cNvSpPr/>
          <p:nvPr/>
        </p:nvSpPr>
        <p:spPr>
          <a:xfrm rot="5400000">
            <a:off x="2159732" y="3969060"/>
            <a:ext cx="504056" cy="460851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Accolade fermante 8"/>
          <p:cNvSpPr/>
          <p:nvPr/>
        </p:nvSpPr>
        <p:spPr>
          <a:xfrm rot="5400000">
            <a:off x="6732240" y="4221088"/>
            <a:ext cx="504056" cy="410445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/>
          <p:cNvSpPr txBox="1"/>
          <p:nvPr/>
        </p:nvSpPr>
        <p:spPr>
          <a:xfrm>
            <a:off x="1422353" y="6453336"/>
            <a:ext cx="619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Database</a:t>
            </a:r>
            <a:r>
              <a:rPr lang="fr-BE" dirty="0" smtClean="0"/>
              <a:t> </a:t>
            </a:r>
            <a:r>
              <a:rPr lang="fr-BE" dirty="0" err="1" smtClean="0"/>
              <a:t>Schema</a:t>
            </a:r>
            <a:r>
              <a:rPr lang="fr-BE" dirty="0" smtClean="0"/>
              <a:t>                                                             Source Code</a:t>
            </a:r>
            <a:endParaRPr lang="fr-BE" dirty="0"/>
          </a:p>
        </p:txBody>
      </p:sp>
      <p:grpSp>
        <p:nvGrpSpPr>
          <p:cNvPr id="13" name="Groupe 12"/>
          <p:cNvGrpSpPr/>
          <p:nvPr/>
        </p:nvGrpSpPr>
        <p:grpSpPr>
          <a:xfrm>
            <a:off x="-108520" y="1413416"/>
            <a:ext cx="9985109" cy="6223726"/>
            <a:chOff x="-108520" y="1413416"/>
            <a:chExt cx="9985109" cy="6223726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8520" y="1413416"/>
              <a:ext cx="9985109" cy="5760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601896" y="6548677"/>
              <a:ext cx="2232248" cy="108846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2" name="Image 1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1413416"/>
            <a:ext cx="9986400" cy="5760000"/>
          </a:xfrm>
          <a:prstGeom prst="rect">
            <a:avLst/>
          </a:prstGeom>
        </p:spPr>
      </p:pic>
      <p:pic>
        <p:nvPicPr>
          <p:cNvPr id="14" name="Picture 6" descr="Image associé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97152"/>
            <a:ext cx="568063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754296" y="6701077"/>
            <a:ext cx="2232248" cy="108846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ccolade fermante 15"/>
          <p:cNvSpPr/>
          <p:nvPr/>
        </p:nvSpPr>
        <p:spPr>
          <a:xfrm rot="5400000">
            <a:off x="2159732" y="4041068"/>
            <a:ext cx="504056" cy="460851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Accolade fermante 16"/>
          <p:cNvSpPr/>
          <p:nvPr/>
        </p:nvSpPr>
        <p:spPr>
          <a:xfrm rot="5400000">
            <a:off x="6732240" y="4293096"/>
            <a:ext cx="504056" cy="410445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0" name="ZoneTexte 19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: Visualiser la communication</a:t>
            </a: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III. Schéma </a:t>
            </a:r>
            <a:r>
              <a:rPr lang="fr-BE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Code source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827584" y="6525344"/>
            <a:ext cx="688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Schéma de la base de données                                                 Code Source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04799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colade fermante 2"/>
          <p:cNvSpPr/>
          <p:nvPr/>
        </p:nvSpPr>
        <p:spPr>
          <a:xfrm rot="5400000">
            <a:off x="1511660" y="4737816"/>
            <a:ext cx="504056" cy="302433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" name="Accolade fermante 3"/>
          <p:cNvSpPr/>
          <p:nvPr/>
        </p:nvSpPr>
        <p:spPr>
          <a:xfrm rot="5400000">
            <a:off x="4896036" y="4737816"/>
            <a:ext cx="504056" cy="302433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" name="ZoneTexte 4"/>
          <p:cNvSpPr txBox="1"/>
          <p:nvPr/>
        </p:nvSpPr>
        <p:spPr>
          <a:xfrm>
            <a:off x="827584" y="6442089"/>
            <a:ext cx="505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Base de données                                        Code source</a:t>
            </a:r>
            <a:endParaRPr lang="fr-BE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400" y="1413416"/>
            <a:ext cx="10240000" cy="5760000"/>
          </a:xfrm>
          <a:prstGeom prst="rect">
            <a:avLst/>
          </a:prstGeom>
        </p:spPr>
      </p:pic>
      <p:sp>
        <p:nvSpPr>
          <p:cNvPr id="8" name="Accolade fermante 7"/>
          <p:cNvSpPr/>
          <p:nvPr/>
        </p:nvSpPr>
        <p:spPr>
          <a:xfrm rot="5400000">
            <a:off x="2159732" y="3969060"/>
            <a:ext cx="504056" cy="460851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9" name="Accolade fermante 8"/>
          <p:cNvSpPr/>
          <p:nvPr/>
        </p:nvSpPr>
        <p:spPr>
          <a:xfrm rot="5400000">
            <a:off x="6732240" y="4221088"/>
            <a:ext cx="504056" cy="410445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0" name="ZoneTexte 9"/>
          <p:cNvSpPr txBox="1"/>
          <p:nvPr/>
        </p:nvSpPr>
        <p:spPr>
          <a:xfrm>
            <a:off x="1422353" y="6453336"/>
            <a:ext cx="619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Database</a:t>
            </a:r>
            <a:r>
              <a:rPr lang="fr-BE" dirty="0" smtClean="0"/>
              <a:t> </a:t>
            </a:r>
            <a:r>
              <a:rPr lang="fr-BE" dirty="0" err="1" smtClean="0"/>
              <a:t>Schema</a:t>
            </a:r>
            <a:r>
              <a:rPr lang="fr-BE" dirty="0" smtClean="0"/>
              <a:t>                                                             Source Code</a:t>
            </a:r>
            <a:endParaRPr lang="fr-BE" dirty="0"/>
          </a:p>
        </p:txBody>
      </p:sp>
      <p:grpSp>
        <p:nvGrpSpPr>
          <p:cNvPr id="13" name="Groupe 12"/>
          <p:cNvGrpSpPr/>
          <p:nvPr/>
        </p:nvGrpSpPr>
        <p:grpSpPr>
          <a:xfrm>
            <a:off x="-108520" y="1413416"/>
            <a:ext cx="9985109" cy="6223726"/>
            <a:chOff x="-108520" y="1413416"/>
            <a:chExt cx="9985109" cy="6223726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8520" y="1413416"/>
              <a:ext cx="9985109" cy="5760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7601896" y="6548677"/>
              <a:ext cx="2232248" cy="1088465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2" name="Image 1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-108520" y="1413416"/>
            <a:ext cx="9986400" cy="5760000"/>
          </a:xfrm>
          <a:prstGeom prst="rect">
            <a:avLst/>
          </a:prstGeom>
        </p:spPr>
      </p:pic>
      <p:pic>
        <p:nvPicPr>
          <p:cNvPr id="14" name="Picture 6" descr="Image associé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97152"/>
            <a:ext cx="568063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754296" y="6701077"/>
            <a:ext cx="2232248" cy="1088465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ccolade fermante 15"/>
          <p:cNvSpPr/>
          <p:nvPr/>
        </p:nvSpPr>
        <p:spPr>
          <a:xfrm rot="5400000">
            <a:off x="2159732" y="4041068"/>
            <a:ext cx="504056" cy="4608512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7" name="Accolade fermante 16"/>
          <p:cNvSpPr/>
          <p:nvPr/>
        </p:nvSpPr>
        <p:spPr>
          <a:xfrm rot="5400000">
            <a:off x="6732240" y="4293096"/>
            <a:ext cx="504056" cy="410445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ZoneTexte 17"/>
          <p:cNvSpPr txBox="1"/>
          <p:nvPr/>
        </p:nvSpPr>
        <p:spPr>
          <a:xfrm>
            <a:off x="1422353" y="6525344"/>
            <a:ext cx="619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err="1" smtClean="0"/>
              <a:t>Database</a:t>
            </a:r>
            <a:r>
              <a:rPr lang="fr-BE" dirty="0" smtClean="0"/>
              <a:t> </a:t>
            </a:r>
            <a:r>
              <a:rPr lang="fr-BE" dirty="0" err="1" smtClean="0"/>
              <a:t>Schema</a:t>
            </a:r>
            <a:r>
              <a:rPr lang="fr-BE" dirty="0" smtClean="0"/>
              <a:t>                                                             Source Code</a:t>
            </a:r>
            <a:endParaRPr lang="fr-BE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4624" y="1409095"/>
            <a:ext cx="10240000" cy="5760000"/>
          </a:xfrm>
          <a:prstGeom prst="rect">
            <a:avLst/>
          </a:prstGeom>
        </p:spPr>
      </p:pic>
      <p:pic>
        <p:nvPicPr>
          <p:cNvPr id="20" name="Picture 6" descr="Image associé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127" y="2060848"/>
            <a:ext cx="568063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8604448" y="3717032"/>
            <a:ext cx="432048" cy="2725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: Visualiser la communication</a:t>
            </a: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III. Schéma </a:t>
            </a:r>
            <a:r>
              <a:rPr lang="fr-BE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VS</a:t>
            </a:r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Code source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242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: Visualiser la communication</a:t>
            </a: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IV. Saut dans le code source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3627" b="11129"/>
          <a:stretch/>
        </p:blipFill>
        <p:spPr>
          <a:xfrm>
            <a:off x="-756000" y="1321200"/>
            <a:ext cx="10662400" cy="511256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4584" y="1329155"/>
            <a:ext cx="9937103" cy="561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81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/>
          <a:srcRect t="3627" b="11129"/>
          <a:stretch/>
        </p:blipFill>
        <p:spPr>
          <a:xfrm>
            <a:off x="-756000" y="1321200"/>
            <a:ext cx="10662400" cy="5112568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4584" y="1329155"/>
            <a:ext cx="9937103" cy="56106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26000" y="3096000"/>
            <a:ext cx="23217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23528" y="251937"/>
            <a:ext cx="71751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: Visualiser la communication</a:t>
            </a:r>
          </a:p>
          <a:p>
            <a:r>
              <a:rPr lang="fr-BE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IV. Saut dans le code source</a:t>
            </a:r>
            <a:endParaRPr lang="fr-FR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878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ZoneTexte 33"/>
          <p:cNvSpPr txBox="1"/>
          <p:nvPr/>
        </p:nvSpPr>
        <p:spPr>
          <a:xfrm>
            <a:off x="323528" y="251937"/>
            <a:ext cx="50735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</a:t>
            </a:r>
          </a:p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Appliqué à de vrais systèmes</a:t>
            </a:r>
            <a:endParaRPr lang="fr-FR" sz="3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986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1" y="1329155"/>
            <a:ext cx="3381001" cy="112342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1" y="2434569"/>
            <a:ext cx="3381001" cy="112523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1" y="3543195"/>
            <a:ext cx="3381001" cy="105008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663228"/>
            <a:ext cx="3381001" cy="111115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1" y="4578797"/>
            <a:ext cx="3381001" cy="117659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9154"/>
            <a:ext cx="3382870" cy="1102785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30" y="2420362"/>
            <a:ext cx="3382870" cy="109416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11036"/>
            <a:ext cx="3382870" cy="1093573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01710"/>
            <a:ext cx="3382870" cy="109357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80806"/>
            <a:ext cx="3382870" cy="1093573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323528" y="251937"/>
            <a:ext cx="50735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</a:t>
            </a:r>
          </a:p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Appliqué à de vrais systèmes</a:t>
            </a:r>
            <a:endParaRPr lang="fr-FR" sz="3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82401" y="1329154"/>
            <a:ext cx="44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Bfit</a:t>
            </a:r>
            <a:endParaRPr lang="fr-FR" sz="14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2353075" y="2399099"/>
            <a:ext cx="906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Broadleaf</a:t>
            </a:r>
            <a:endParaRPr lang="fr-FR" sz="1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431365" y="3537015"/>
            <a:ext cx="749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DAHLIA</a:t>
            </a:r>
            <a:endParaRPr lang="fr-FR" sz="1400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2467304" y="5609743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Liferay</a:t>
            </a:r>
            <a:endParaRPr lang="fr-FR" sz="14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2259715" y="4556006"/>
            <a:ext cx="109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MusicBrainz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940152" y="1329154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Oopms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5803094" y="245258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OpenEMM</a:t>
            </a:r>
            <a:endParaRPr lang="fr-FR" sz="1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940152" y="3544090"/>
            <a:ext cx="929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OpenMRS</a:t>
            </a:r>
            <a:endParaRPr lang="fr-FR" sz="14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6053702" y="4587979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OSCAR</a:t>
            </a:r>
            <a:endParaRPr lang="fr-FR" sz="14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5717718" y="5662667"/>
            <a:ext cx="116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QuanLyVatTu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26718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5" grpId="0"/>
      <p:bldP spid="16" grpId="0"/>
      <p:bldP spid="17" grpId="0"/>
      <p:bldP spid="23" grpId="0"/>
      <p:bldP spid="24" grpId="0"/>
      <p:bldP spid="25" grpId="0"/>
      <p:bldP spid="26" grpId="0"/>
      <p:bldP spid="27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1" y="1329155"/>
            <a:ext cx="3381001" cy="1123429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1" y="2434569"/>
            <a:ext cx="3381001" cy="1125237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1" y="3543195"/>
            <a:ext cx="3381001" cy="105008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663228"/>
            <a:ext cx="3381001" cy="1111151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1" y="4578797"/>
            <a:ext cx="3381001" cy="117659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29154"/>
            <a:ext cx="3382870" cy="1102785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130" y="2420362"/>
            <a:ext cx="3382870" cy="109416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11036"/>
            <a:ext cx="3382870" cy="1093573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601710"/>
            <a:ext cx="3382870" cy="1093573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680806"/>
            <a:ext cx="3382870" cy="1093573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323528" y="251937"/>
            <a:ext cx="507356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</a:t>
            </a:r>
          </a:p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Appliqué à de vrais systèmes</a:t>
            </a:r>
            <a:endParaRPr lang="fr-FR" sz="3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582401" y="1329154"/>
            <a:ext cx="447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Bfit</a:t>
            </a:r>
            <a:endParaRPr lang="fr-FR" sz="1400" b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2353075" y="2399099"/>
            <a:ext cx="906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Broadleaf</a:t>
            </a:r>
            <a:endParaRPr lang="fr-FR" sz="1400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431365" y="3537015"/>
            <a:ext cx="749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DAHLIA</a:t>
            </a:r>
            <a:endParaRPr lang="fr-FR" sz="1400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2467304" y="5609743"/>
            <a:ext cx="67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Liferay</a:t>
            </a:r>
            <a:endParaRPr lang="fr-FR" sz="1400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2259715" y="4556006"/>
            <a:ext cx="109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MusicBrainz</a:t>
            </a:r>
            <a:endParaRPr lang="fr-FR" sz="1400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5940152" y="1329154"/>
            <a:ext cx="7168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Oopms</a:t>
            </a:r>
            <a:endParaRPr lang="fr-FR" sz="1400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5803094" y="2452584"/>
            <a:ext cx="990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OpenEMM</a:t>
            </a:r>
            <a:endParaRPr lang="fr-FR" sz="14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5940152" y="3544090"/>
            <a:ext cx="929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OpenMRS</a:t>
            </a:r>
            <a:endParaRPr lang="fr-FR" sz="1400" b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6053702" y="4587979"/>
            <a:ext cx="696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OSCAR</a:t>
            </a:r>
            <a:endParaRPr lang="fr-FR" sz="1400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5717718" y="5662667"/>
            <a:ext cx="1161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 b="1" dirty="0" smtClean="0"/>
              <a:t>QuanLyVatTu</a:t>
            </a:r>
            <a:endParaRPr lang="fr-FR" sz="1400" b="1" dirty="0"/>
          </a:p>
        </p:txBody>
      </p:sp>
      <p:pic>
        <p:nvPicPr>
          <p:cNvPr id="35" name="Picture 38" descr="loupe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48" y="4005064"/>
            <a:ext cx="312647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25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688" y="-73695"/>
            <a:ext cx="9457208" cy="7103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t="10237" r="2120" b="9170"/>
          <a:stretch/>
        </p:blipFill>
        <p:spPr>
          <a:xfrm>
            <a:off x="-180528" y="1844824"/>
            <a:ext cx="9515028" cy="4406900"/>
          </a:xfrm>
          <a:prstGeom prst="rect">
            <a:avLst/>
          </a:prstGeom>
        </p:spPr>
      </p:pic>
      <p:sp>
        <p:nvSpPr>
          <p:cNvPr id="6" name="Accolade fermante 5"/>
          <p:cNvSpPr/>
          <p:nvPr/>
        </p:nvSpPr>
        <p:spPr>
          <a:xfrm rot="5400000">
            <a:off x="2027678" y="3971510"/>
            <a:ext cx="504056" cy="4488420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ZoneTexte 7"/>
          <p:cNvSpPr txBox="1"/>
          <p:nvPr/>
        </p:nvSpPr>
        <p:spPr>
          <a:xfrm>
            <a:off x="924128" y="6395740"/>
            <a:ext cx="688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Schéma de la base de données                                                 Code Source</a:t>
            </a:r>
            <a:endParaRPr lang="fr-BE" dirty="0"/>
          </a:p>
        </p:txBody>
      </p:sp>
      <p:sp>
        <p:nvSpPr>
          <p:cNvPr id="10" name="Accolade fermante 9"/>
          <p:cNvSpPr/>
          <p:nvPr/>
        </p:nvSpPr>
        <p:spPr>
          <a:xfrm rot="5400000">
            <a:off x="6624228" y="3985084"/>
            <a:ext cx="504056" cy="4464496"/>
          </a:xfrm>
          <a:prstGeom prst="righ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grpSp>
        <p:nvGrpSpPr>
          <p:cNvPr id="5" name="Groupe 4"/>
          <p:cNvGrpSpPr/>
          <p:nvPr/>
        </p:nvGrpSpPr>
        <p:grpSpPr>
          <a:xfrm>
            <a:off x="6250750" y="181411"/>
            <a:ext cx="2569722" cy="2311485"/>
            <a:chOff x="6034726" y="-113308"/>
            <a:chExt cx="3220720" cy="2946400"/>
          </a:xfrm>
        </p:grpSpPr>
        <p:sp>
          <p:nvSpPr>
            <p:cNvPr id="12" name="Rectangle 11"/>
            <p:cNvSpPr/>
            <p:nvPr/>
          </p:nvSpPr>
          <p:spPr>
            <a:xfrm>
              <a:off x="6034726" y="-113308"/>
              <a:ext cx="3220720" cy="2946400"/>
            </a:xfrm>
            <a:prstGeom prst="rect">
              <a:avLst/>
            </a:prstGeom>
            <a:solidFill>
              <a:srgbClr val="3131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/>
            <p:cNvSpPr/>
            <p:nvPr/>
          </p:nvSpPr>
          <p:spPr>
            <a:xfrm>
              <a:off x="6896191" y="185587"/>
              <a:ext cx="1440000" cy="144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Ellipse 13"/>
            <p:cNvSpPr/>
            <p:nvPr/>
          </p:nvSpPr>
          <p:spPr>
            <a:xfrm>
              <a:off x="6398535" y="993815"/>
              <a:ext cx="1440000" cy="1440000"/>
            </a:xfrm>
            <a:prstGeom prst="ellipse">
              <a:avLst/>
            </a:prstGeom>
            <a:solidFill>
              <a:srgbClr val="00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/>
            <p:cNvSpPr/>
            <p:nvPr/>
          </p:nvSpPr>
          <p:spPr>
            <a:xfrm>
              <a:off x="7378249" y="993815"/>
              <a:ext cx="1440000" cy="144000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Forme libre 15"/>
            <p:cNvSpPr/>
            <p:nvPr/>
          </p:nvSpPr>
          <p:spPr>
            <a:xfrm>
              <a:off x="6903775" y="990005"/>
              <a:ext cx="919737" cy="631772"/>
            </a:xfrm>
            <a:custGeom>
              <a:avLst/>
              <a:gdLst>
                <a:gd name="connsiteX0" fmla="*/ 211040 w 919737"/>
                <a:gd name="connsiteY0" fmla="*/ 0 h 631772"/>
                <a:gd name="connsiteX1" fmla="*/ 916412 w 919737"/>
                <a:gd name="connsiteY1" fmla="*/ 574895 h 631772"/>
                <a:gd name="connsiteX2" fmla="*/ 919737 w 919737"/>
                <a:gd name="connsiteY2" fmla="*/ 596677 h 631772"/>
                <a:gd name="connsiteX3" fmla="*/ 853801 w 919737"/>
                <a:gd name="connsiteY3" fmla="*/ 617144 h 631772"/>
                <a:gd name="connsiteX4" fmla="*/ 708696 w 919737"/>
                <a:gd name="connsiteY4" fmla="*/ 631772 h 631772"/>
                <a:gd name="connsiteX5" fmla="*/ 3324 w 919737"/>
                <a:gd name="connsiteY5" fmla="*/ 56877 h 631772"/>
                <a:gd name="connsiteX6" fmla="*/ 0 w 919737"/>
                <a:gd name="connsiteY6" fmla="*/ 35095 h 631772"/>
                <a:gd name="connsiteX7" fmla="*/ 65935 w 919737"/>
                <a:gd name="connsiteY7" fmla="*/ 14628 h 631772"/>
                <a:gd name="connsiteX8" fmla="*/ 211040 w 919737"/>
                <a:gd name="connsiteY8" fmla="*/ 0 h 63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737" h="631772">
                  <a:moveTo>
                    <a:pt x="211040" y="0"/>
                  </a:moveTo>
                  <a:cubicBezTo>
                    <a:pt x="558980" y="0"/>
                    <a:pt x="849275" y="246803"/>
                    <a:pt x="916412" y="574895"/>
                  </a:cubicBezTo>
                  <a:lnTo>
                    <a:pt x="919737" y="596677"/>
                  </a:lnTo>
                  <a:lnTo>
                    <a:pt x="853801" y="617144"/>
                  </a:lnTo>
                  <a:cubicBezTo>
                    <a:pt x="806931" y="626735"/>
                    <a:pt x="758402" y="631772"/>
                    <a:pt x="708696" y="631772"/>
                  </a:cubicBezTo>
                  <a:cubicBezTo>
                    <a:pt x="360757" y="631772"/>
                    <a:pt x="70461" y="384969"/>
                    <a:pt x="3324" y="56877"/>
                  </a:cubicBezTo>
                  <a:lnTo>
                    <a:pt x="0" y="35095"/>
                  </a:lnTo>
                  <a:lnTo>
                    <a:pt x="65935" y="14628"/>
                  </a:lnTo>
                  <a:cubicBezTo>
                    <a:pt x="112805" y="5037"/>
                    <a:pt x="161335" y="0"/>
                    <a:pt x="21104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Forme libre 16"/>
            <p:cNvSpPr/>
            <p:nvPr/>
          </p:nvSpPr>
          <p:spPr>
            <a:xfrm>
              <a:off x="7391547" y="988735"/>
              <a:ext cx="933924" cy="631772"/>
            </a:xfrm>
            <a:custGeom>
              <a:avLst/>
              <a:gdLst>
                <a:gd name="connsiteX0" fmla="*/ 707991 w 933924"/>
                <a:gd name="connsiteY0" fmla="*/ 0 h 631772"/>
                <a:gd name="connsiteX1" fmla="*/ 853096 w 933924"/>
                <a:gd name="connsiteY1" fmla="*/ 14628 h 631772"/>
                <a:gd name="connsiteX2" fmla="*/ 933924 w 933924"/>
                <a:gd name="connsiteY2" fmla="*/ 39718 h 631772"/>
                <a:gd name="connsiteX3" fmla="*/ 931305 w 933924"/>
                <a:gd name="connsiteY3" fmla="*/ 56877 h 631772"/>
                <a:gd name="connsiteX4" fmla="*/ 225933 w 933924"/>
                <a:gd name="connsiteY4" fmla="*/ 631772 h 631772"/>
                <a:gd name="connsiteX5" fmla="*/ 80828 w 933924"/>
                <a:gd name="connsiteY5" fmla="*/ 617144 h 631772"/>
                <a:gd name="connsiteX6" fmla="*/ 0 w 933924"/>
                <a:gd name="connsiteY6" fmla="*/ 592054 h 631772"/>
                <a:gd name="connsiteX7" fmla="*/ 2619 w 933924"/>
                <a:gd name="connsiteY7" fmla="*/ 574895 h 631772"/>
                <a:gd name="connsiteX8" fmla="*/ 707991 w 933924"/>
                <a:gd name="connsiteY8" fmla="*/ 0 h 631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3924" h="631772">
                  <a:moveTo>
                    <a:pt x="707991" y="0"/>
                  </a:moveTo>
                  <a:cubicBezTo>
                    <a:pt x="757697" y="0"/>
                    <a:pt x="806226" y="5037"/>
                    <a:pt x="853096" y="14628"/>
                  </a:cubicBezTo>
                  <a:lnTo>
                    <a:pt x="933924" y="39718"/>
                  </a:lnTo>
                  <a:lnTo>
                    <a:pt x="931305" y="56877"/>
                  </a:lnTo>
                  <a:cubicBezTo>
                    <a:pt x="864168" y="384969"/>
                    <a:pt x="573872" y="631772"/>
                    <a:pt x="225933" y="631772"/>
                  </a:cubicBezTo>
                  <a:cubicBezTo>
                    <a:pt x="176227" y="631772"/>
                    <a:pt x="127698" y="626735"/>
                    <a:pt x="80828" y="617144"/>
                  </a:cubicBezTo>
                  <a:lnTo>
                    <a:pt x="0" y="592054"/>
                  </a:lnTo>
                  <a:lnTo>
                    <a:pt x="2619" y="574895"/>
                  </a:lnTo>
                  <a:cubicBezTo>
                    <a:pt x="69756" y="246803"/>
                    <a:pt x="360052" y="0"/>
                    <a:pt x="707991" y="0"/>
                  </a:cubicBezTo>
                  <a:close/>
                </a:path>
              </a:pathLst>
            </a:custGeom>
            <a:solidFill>
              <a:srgbClr val="FF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Forme libre 17"/>
            <p:cNvSpPr/>
            <p:nvPr/>
          </p:nvSpPr>
          <p:spPr>
            <a:xfrm>
              <a:off x="7378239" y="1189910"/>
              <a:ext cx="460286" cy="1050015"/>
            </a:xfrm>
            <a:custGeom>
              <a:avLst/>
              <a:gdLst>
                <a:gd name="connsiteX0" fmla="*/ 230143 w 460286"/>
                <a:gd name="connsiteY0" fmla="*/ 0 h 1050015"/>
                <a:gd name="connsiteX1" fmla="*/ 249403 w 460286"/>
                <a:gd name="connsiteY1" fmla="*/ 15890 h 1050015"/>
                <a:gd name="connsiteX2" fmla="*/ 460286 w 460286"/>
                <a:gd name="connsiteY2" fmla="*/ 525007 h 1050015"/>
                <a:gd name="connsiteX3" fmla="*/ 249403 w 460286"/>
                <a:gd name="connsiteY3" fmla="*/ 1034124 h 1050015"/>
                <a:gd name="connsiteX4" fmla="*/ 230143 w 460286"/>
                <a:gd name="connsiteY4" fmla="*/ 1050015 h 1050015"/>
                <a:gd name="connsiteX5" fmla="*/ 210883 w 460286"/>
                <a:gd name="connsiteY5" fmla="*/ 1034124 h 1050015"/>
                <a:gd name="connsiteX6" fmla="*/ 0 w 460286"/>
                <a:gd name="connsiteY6" fmla="*/ 525007 h 1050015"/>
                <a:gd name="connsiteX7" fmla="*/ 210883 w 460286"/>
                <a:gd name="connsiteY7" fmla="*/ 15890 h 1050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0286" h="1050015">
                  <a:moveTo>
                    <a:pt x="230143" y="0"/>
                  </a:moveTo>
                  <a:lnTo>
                    <a:pt x="249403" y="15890"/>
                  </a:lnTo>
                  <a:cubicBezTo>
                    <a:pt x="379698" y="146185"/>
                    <a:pt x="460286" y="326185"/>
                    <a:pt x="460286" y="525007"/>
                  </a:cubicBezTo>
                  <a:cubicBezTo>
                    <a:pt x="460286" y="723830"/>
                    <a:pt x="379698" y="903830"/>
                    <a:pt x="249403" y="1034124"/>
                  </a:cubicBezTo>
                  <a:lnTo>
                    <a:pt x="230143" y="1050015"/>
                  </a:lnTo>
                  <a:lnTo>
                    <a:pt x="210883" y="1034124"/>
                  </a:lnTo>
                  <a:cubicBezTo>
                    <a:pt x="80589" y="903830"/>
                    <a:pt x="0" y="723830"/>
                    <a:pt x="0" y="525007"/>
                  </a:cubicBezTo>
                  <a:cubicBezTo>
                    <a:pt x="0" y="326185"/>
                    <a:pt x="80589" y="146185"/>
                    <a:pt x="210883" y="15890"/>
                  </a:cubicBezTo>
                  <a:close/>
                </a:path>
              </a:pathLst>
            </a:custGeom>
            <a:solidFill>
              <a:srgbClr val="00C7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Forme libre 18"/>
            <p:cNvSpPr/>
            <p:nvPr/>
          </p:nvSpPr>
          <p:spPr>
            <a:xfrm>
              <a:off x="7388903" y="1186514"/>
              <a:ext cx="436292" cy="436533"/>
            </a:xfrm>
            <a:custGeom>
              <a:avLst/>
              <a:gdLst>
                <a:gd name="connsiteX0" fmla="*/ 217153 w 436292"/>
                <a:gd name="connsiteY0" fmla="*/ 0 h 436533"/>
                <a:gd name="connsiteX1" fmla="*/ 272021 w 436292"/>
                <a:gd name="connsiteY1" fmla="*/ 53575 h 436533"/>
                <a:gd name="connsiteX2" fmla="*/ 432967 w 436292"/>
                <a:gd name="connsiteY2" fmla="*/ 379656 h 436533"/>
                <a:gd name="connsiteX3" fmla="*/ 436292 w 436292"/>
                <a:gd name="connsiteY3" fmla="*/ 401438 h 436533"/>
                <a:gd name="connsiteX4" fmla="*/ 370356 w 436292"/>
                <a:gd name="connsiteY4" fmla="*/ 421905 h 436533"/>
                <a:gd name="connsiteX5" fmla="*/ 225251 w 436292"/>
                <a:gd name="connsiteY5" fmla="*/ 436533 h 436533"/>
                <a:gd name="connsiteX6" fmla="*/ 97799 w 436292"/>
                <a:gd name="connsiteY6" fmla="*/ 425288 h 436533"/>
                <a:gd name="connsiteX7" fmla="*/ 0 w 436292"/>
                <a:gd name="connsiteY7" fmla="*/ 398870 h 436533"/>
                <a:gd name="connsiteX8" fmla="*/ 1937 w 436292"/>
                <a:gd name="connsiteY8" fmla="*/ 379656 h 436533"/>
                <a:gd name="connsiteX9" fmla="*/ 198192 w 436292"/>
                <a:gd name="connsiteY9" fmla="*/ 15644 h 436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6292" h="436533">
                  <a:moveTo>
                    <a:pt x="217153" y="0"/>
                  </a:moveTo>
                  <a:lnTo>
                    <a:pt x="272021" y="53575"/>
                  </a:lnTo>
                  <a:cubicBezTo>
                    <a:pt x="351233" y="145019"/>
                    <a:pt x="407791" y="256622"/>
                    <a:pt x="432967" y="379656"/>
                  </a:cubicBezTo>
                  <a:lnTo>
                    <a:pt x="436292" y="401438"/>
                  </a:lnTo>
                  <a:lnTo>
                    <a:pt x="370356" y="421905"/>
                  </a:lnTo>
                  <a:cubicBezTo>
                    <a:pt x="323486" y="431496"/>
                    <a:pt x="274957" y="436533"/>
                    <a:pt x="225251" y="436533"/>
                  </a:cubicBezTo>
                  <a:cubicBezTo>
                    <a:pt x="181759" y="436533"/>
                    <a:pt x="139167" y="432677"/>
                    <a:pt x="97799" y="425288"/>
                  </a:cubicBezTo>
                  <a:lnTo>
                    <a:pt x="0" y="398870"/>
                  </a:lnTo>
                  <a:lnTo>
                    <a:pt x="1937" y="379656"/>
                  </a:lnTo>
                  <a:cubicBezTo>
                    <a:pt x="30710" y="239045"/>
                    <a:pt x="100472" y="113365"/>
                    <a:pt x="198192" y="156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367442" y="565768"/>
              <a:ext cx="2289652" cy="1530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 smtClean="0">
                  <a:latin typeface="DaunPenh" panose="01010101010101010101" pitchFamily="2" charset="0"/>
                  <a:cs typeface="DaunPenh" panose="01010101010101010101" pitchFamily="2" charset="0"/>
                </a:rPr>
                <a:t>              JPA</a:t>
              </a:r>
            </a:p>
            <a:p>
              <a:endParaRPr lang="fr-BE" b="1" dirty="0">
                <a:latin typeface="DaunPenh" panose="01010101010101010101" pitchFamily="2" charset="0"/>
                <a:cs typeface="DaunPenh" panose="01010101010101010101" pitchFamily="2" charset="0"/>
              </a:endParaRPr>
            </a:p>
            <a:p>
              <a:endParaRPr lang="fr-BE" b="1" dirty="0">
                <a:latin typeface="DaunPenh" panose="01010101010101010101" pitchFamily="2" charset="0"/>
                <a:cs typeface="DaunPenh" panose="01010101010101010101" pitchFamily="2" charset="0"/>
              </a:endParaRPr>
            </a:p>
            <a:p>
              <a:r>
                <a:rPr lang="fr-BE" b="1" dirty="0" err="1" smtClean="0">
                  <a:latin typeface="DaunPenh" panose="01010101010101010101" pitchFamily="2" charset="0"/>
                  <a:cs typeface="DaunPenh" panose="01010101010101010101" pitchFamily="2" charset="0"/>
                </a:rPr>
                <a:t>Hibernate</a:t>
              </a:r>
              <a:r>
                <a:rPr lang="fr-BE" b="1" dirty="0" smtClean="0">
                  <a:latin typeface="DaunPenh" panose="01010101010101010101" pitchFamily="2" charset="0"/>
                  <a:cs typeface="DaunPenh" panose="01010101010101010101" pitchFamily="2" charset="0"/>
                </a:rPr>
                <a:t>          JDBC</a:t>
              </a:r>
              <a:endParaRPr lang="fr-FR" b="1" dirty="0">
                <a:latin typeface="DaunPenh" panose="01010101010101010101" pitchFamily="2" charset="0"/>
                <a:cs typeface="DaunPenh" panose="01010101010101010101" pitchFamily="2" charset="0"/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323528" y="251937"/>
            <a:ext cx="327685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 2.0 </a:t>
            </a:r>
          </a:p>
          <a:p>
            <a:r>
              <a:rPr lang="fr-BE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Appliqué à OSCAR</a:t>
            </a:r>
            <a:endParaRPr lang="fr-FR" sz="3200" b="1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0660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Résultat de recherche d'imag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7088"/>
          <a:stretch/>
        </p:blipFill>
        <p:spPr bwMode="auto">
          <a:xfrm flipH="1">
            <a:off x="3636512" y="-1196"/>
            <a:ext cx="5544000" cy="6859196"/>
          </a:xfrm>
          <a:prstGeom prst="rect">
            <a:avLst/>
          </a:prstGeom>
          <a:noFill/>
          <a:effectLst>
            <a:glow rad="127000">
              <a:schemeClr val="tx1"/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10800000" flipV="1">
            <a:off x="1475656" y="-459432"/>
            <a:ext cx="7668344" cy="8134576"/>
          </a:xfrm>
          <a:prstGeom prst="rect">
            <a:avLst/>
          </a:prstGeom>
          <a:gradFill flip="none" rotWithShape="1">
            <a:gsLst>
              <a:gs pos="71000">
                <a:schemeClr val="bg1"/>
              </a:gs>
              <a:gs pos="37000">
                <a:schemeClr val="bg1">
                  <a:alpha val="20000"/>
                </a:schemeClr>
              </a:gs>
              <a:gs pos="70000">
                <a:schemeClr val="bg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-180527" y="-3368"/>
            <a:ext cx="381642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2251898"/>
            <a:ext cx="42484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Part V</a:t>
            </a:r>
            <a:endParaRPr lang="fr-BE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fr-BE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Conclusions et </a:t>
            </a:r>
          </a:p>
          <a:p>
            <a:r>
              <a:rPr lang="fr-BE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Directions Futures</a:t>
            </a:r>
            <a:endParaRPr lang="fr-F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22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644008" y="1031776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63487" y="4005064"/>
            <a:ext cx="458051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" y="2492896"/>
            <a:ext cx="9144000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RQ1: </a:t>
            </a:r>
            <a:r>
              <a:rPr lang="en-US" sz="2400" i="1" dirty="0" err="1"/>
              <a:t>Analyser</a:t>
            </a:r>
            <a:r>
              <a:rPr lang="en-US" sz="2400" i="1" dirty="0"/>
              <a:t> le passé d’un </a:t>
            </a:r>
            <a:r>
              <a:rPr lang="en-US" sz="2400" i="1" dirty="0" err="1"/>
              <a:t>système</a:t>
            </a:r>
            <a:r>
              <a:rPr lang="en-US" sz="2400" i="1" dirty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err="1" smtClean="0"/>
              <a:t>faciliter</a:t>
            </a:r>
            <a:r>
              <a:rPr lang="en-US" sz="2400" i="1" dirty="0" smtClean="0"/>
              <a:t> </a:t>
            </a:r>
            <a:r>
              <a:rPr lang="en-US" sz="2400" i="1" dirty="0"/>
              <a:t>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/>
              <a:t>développements</a:t>
            </a:r>
            <a:r>
              <a:rPr lang="en-US" sz="2400" i="1" dirty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2896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Résultat de recherche d'images pour &quot;sablier argent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27384"/>
            <a:ext cx="10972800" cy="7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05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égende encadrée 2 2"/>
          <p:cNvSpPr/>
          <p:nvPr/>
        </p:nvSpPr>
        <p:spPr>
          <a:xfrm>
            <a:off x="4707503" y="1355812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644008" y="1031776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84476" y="758788"/>
            <a:ext cx="4824028" cy="141007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RQ1.1: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du </a:t>
            </a:r>
            <a:r>
              <a:rPr lang="en-US" sz="2000" b="1" i="1" dirty="0" err="1" smtClean="0"/>
              <a:t>schéma</a:t>
            </a:r>
            <a:r>
              <a:rPr lang="en-US" sz="2000" b="1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smtClean="0"/>
              <a:t>de la base de </a:t>
            </a:r>
            <a:r>
              <a:rPr lang="en-US" sz="2000" b="1" i="1" dirty="0" err="1" smtClean="0"/>
              <a:t>données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" y="2492896"/>
            <a:ext cx="9144000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RQ1: </a:t>
            </a:r>
            <a:r>
              <a:rPr lang="en-US" sz="2400" i="1" dirty="0" err="1"/>
              <a:t>Analyser</a:t>
            </a:r>
            <a:r>
              <a:rPr lang="en-US" sz="2400" i="1" dirty="0"/>
              <a:t> le passé d’un </a:t>
            </a:r>
            <a:r>
              <a:rPr lang="en-US" sz="2400" i="1" dirty="0" err="1"/>
              <a:t>système</a:t>
            </a:r>
            <a:r>
              <a:rPr lang="en-US" sz="2400" i="1" dirty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err="1" smtClean="0"/>
              <a:t>faciliter</a:t>
            </a:r>
            <a:r>
              <a:rPr lang="en-US" sz="2400" i="1" dirty="0" smtClean="0"/>
              <a:t> </a:t>
            </a:r>
            <a:r>
              <a:rPr lang="en-US" sz="2400" i="1" dirty="0"/>
              <a:t>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/>
              <a:t>développements</a:t>
            </a:r>
            <a:r>
              <a:rPr lang="en-US" sz="2400" i="1" dirty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89203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égende encadrée 2 2"/>
          <p:cNvSpPr/>
          <p:nvPr/>
        </p:nvSpPr>
        <p:spPr>
          <a:xfrm>
            <a:off x="4707503" y="1355812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égende encadrée 2 4"/>
          <p:cNvSpPr/>
          <p:nvPr/>
        </p:nvSpPr>
        <p:spPr>
          <a:xfrm rot="10800000" flipH="1">
            <a:off x="4707503" y="4236131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644008" y="1031776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63487" y="4005064"/>
            <a:ext cx="458051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84476" y="758788"/>
            <a:ext cx="4824028" cy="141007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RQ1.1: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du </a:t>
            </a:r>
            <a:r>
              <a:rPr lang="en-US" sz="2000" b="1" i="1" dirty="0" err="1" smtClean="0"/>
              <a:t>schéma</a:t>
            </a:r>
            <a:r>
              <a:rPr lang="en-US" sz="2000" b="1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smtClean="0"/>
              <a:t>de la base de </a:t>
            </a:r>
            <a:r>
              <a:rPr lang="en-US" sz="2000" b="1" i="1" dirty="0" err="1" smtClean="0"/>
              <a:t>données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067944" y="4149080"/>
            <a:ext cx="4824028" cy="314578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RQ1.2: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de la </a:t>
            </a:r>
            <a:r>
              <a:rPr lang="en-US" sz="2000" b="1" i="1" dirty="0" smtClean="0"/>
              <a:t>communication entre la base de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 smtClean="0"/>
              <a:t>données</a:t>
            </a:r>
            <a:r>
              <a:rPr lang="en-US" sz="2000" b="1" i="1" dirty="0" smtClean="0"/>
              <a:t> et les </a:t>
            </a:r>
            <a:r>
              <a:rPr lang="en-US" sz="2000" b="1" i="1" dirty="0" err="1" smtClean="0"/>
              <a:t>programmes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" y="2492896"/>
            <a:ext cx="9144000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RQ1: </a:t>
            </a:r>
            <a:r>
              <a:rPr lang="en-US" sz="2400" i="1" dirty="0" err="1"/>
              <a:t>Analyser</a:t>
            </a:r>
            <a:r>
              <a:rPr lang="en-US" sz="2400" i="1" dirty="0"/>
              <a:t> le passé d’un </a:t>
            </a:r>
            <a:r>
              <a:rPr lang="en-US" sz="2400" i="1" dirty="0" err="1"/>
              <a:t>système</a:t>
            </a:r>
            <a:r>
              <a:rPr lang="en-US" sz="2400" i="1" dirty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err="1" smtClean="0"/>
              <a:t>faciliter</a:t>
            </a:r>
            <a:r>
              <a:rPr lang="en-US" sz="2400" i="1" dirty="0" smtClean="0"/>
              <a:t> </a:t>
            </a:r>
            <a:r>
              <a:rPr lang="en-US" sz="2400" i="1" dirty="0"/>
              <a:t>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/>
              <a:t>développements</a:t>
            </a:r>
            <a:r>
              <a:rPr lang="en-US" sz="2400" i="1" dirty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57562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égende encadrée 2 2"/>
          <p:cNvSpPr/>
          <p:nvPr/>
        </p:nvSpPr>
        <p:spPr>
          <a:xfrm>
            <a:off x="4707503" y="1355812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égende encadrée 2 4"/>
          <p:cNvSpPr/>
          <p:nvPr/>
        </p:nvSpPr>
        <p:spPr>
          <a:xfrm rot="10800000" flipH="1">
            <a:off x="4707503" y="4236131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644008" y="1031776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63487" y="4005064"/>
            <a:ext cx="458051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84476" y="758788"/>
            <a:ext cx="4824028" cy="141007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RQ1.1: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du </a:t>
            </a:r>
            <a:r>
              <a:rPr lang="en-US" sz="2000" b="1" i="1" dirty="0" err="1" smtClean="0"/>
              <a:t>schéma</a:t>
            </a:r>
            <a:r>
              <a:rPr lang="en-US" sz="2000" b="1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smtClean="0"/>
              <a:t>de la base de </a:t>
            </a:r>
            <a:r>
              <a:rPr lang="en-US" sz="2000" b="1" i="1" dirty="0" err="1" smtClean="0"/>
              <a:t>données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067944" y="4149080"/>
            <a:ext cx="4824028" cy="314578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RQ1.2: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de la </a:t>
            </a:r>
            <a:r>
              <a:rPr lang="en-US" sz="2000" b="1" i="1" dirty="0" smtClean="0"/>
              <a:t>communication entre la base de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 smtClean="0"/>
              <a:t>données</a:t>
            </a:r>
            <a:r>
              <a:rPr lang="en-US" sz="2000" b="1" i="1" dirty="0" smtClean="0"/>
              <a:t> et les </a:t>
            </a:r>
            <a:r>
              <a:rPr lang="en-US" sz="2000" b="1" i="1" dirty="0" err="1" smtClean="0"/>
              <a:t>programmes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" y="2492896"/>
            <a:ext cx="9144000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RQ1: </a:t>
            </a:r>
            <a:r>
              <a:rPr lang="en-US" sz="2400" i="1" dirty="0" err="1"/>
              <a:t>Analyser</a:t>
            </a:r>
            <a:r>
              <a:rPr lang="en-US" sz="2400" i="1" dirty="0"/>
              <a:t> le passé d’un </a:t>
            </a:r>
            <a:r>
              <a:rPr lang="en-US" sz="2400" i="1" dirty="0" err="1"/>
              <a:t>système</a:t>
            </a:r>
            <a:r>
              <a:rPr lang="en-US" sz="2400" i="1" dirty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err="1" smtClean="0"/>
              <a:t>faciliter</a:t>
            </a:r>
            <a:r>
              <a:rPr lang="en-US" sz="2400" i="1" dirty="0" smtClean="0"/>
              <a:t> </a:t>
            </a:r>
            <a:r>
              <a:rPr lang="en-US" sz="2400" i="1" dirty="0"/>
              <a:t>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/>
              <a:t>développements</a:t>
            </a:r>
            <a:r>
              <a:rPr lang="en-US" sz="2400" i="1" dirty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4" y="60312"/>
            <a:ext cx="3118538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9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égende encadrée 2 2"/>
          <p:cNvSpPr/>
          <p:nvPr/>
        </p:nvSpPr>
        <p:spPr>
          <a:xfrm>
            <a:off x="4707503" y="1355812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égende encadrée 2 4"/>
          <p:cNvSpPr/>
          <p:nvPr/>
        </p:nvSpPr>
        <p:spPr>
          <a:xfrm rot="10800000" flipH="1">
            <a:off x="4707503" y="4236131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644008" y="1031776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63487" y="4005064"/>
            <a:ext cx="458051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84476" y="758788"/>
            <a:ext cx="4824028" cy="141007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RQ1.1: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du </a:t>
            </a:r>
            <a:r>
              <a:rPr lang="en-US" sz="2000" b="1" i="1" dirty="0" err="1" smtClean="0"/>
              <a:t>schéma</a:t>
            </a:r>
            <a:r>
              <a:rPr lang="en-US" sz="2000" b="1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smtClean="0"/>
              <a:t>de la base de </a:t>
            </a:r>
            <a:r>
              <a:rPr lang="en-US" sz="2000" b="1" i="1" dirty="0" err="1" smtClean="0"/>
              <a:t>données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067944" y="4149080"/>
            <a:ext cx="4824028" cy="314578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RQ1.2: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de la </a:t>
            </a:r>
            <a:r>
              <a:rPr lang="en-US" sz="2000" b="1" i="1" dirty="0" smtClean="0"/>
              <a:t>communication entre la base de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 smtClean="0"/>
              <a:t>données</a:t>
            </a:r>
            <a:r>
              <a:rPr lang="en-US" sz="2000" b="1" i="1" dirty="0" smtClean="0"/>
              <a:t> et les </a:t>
            </a:r>
            <a:r>
              <a:rPr lang="en-US" sz="2000" b="1" i="1" dirty="0" err="1" smtClean="0"/>
              <a:t>programmes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" y="2492896"/>
            <a:ext cx="9144000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RQ1: </a:t>
            </a:r>
            <a:r>
              <a:rPr lang="en-US" sz="2400" i="1" dirty="0" err="1"/>
              <a:t>Analyser</a:t>
            </a:r>
            <a:r>
              <a:rPr lang="en-US" sz="2400" i="1" dirty="0"/>
              <a:t> le passé d’un </a:t>
            </a:r>
            <a:r>
              <a:rPr lang="en-US" sz="2400" i="1" dirty="0" err="1"/>
              <a:t>système</a:t>
            </a:r>
            <a:r>
              <a:rPr lang="en-US" sz="2400" i="1" dirty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err="1" smtClean="0"/>
              <a:t>faciliter</a:t>
            </a:r>
            <a:r>
              <a:rPr lang="en-US" sz="2400" i="1" dirty="0" smtClean="0"/>
              <a:t> </a:t>
            </a:r>
            <a:r>
              <a:rPr lang="en-US" sz="2400" i="1" dirty="0"/>
              <a:t>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/>
              <a:t>développements</a:t>
            </a:r>
            <a:r>
              <a:rPr lang="en-US" sz="2400" i="1" dirty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4" y="60312"/>
            <a:ext cx="3118538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912"/>
            <a:ext cx="3114200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9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égende encadrée 2 2"/>
          <p:cNvSpPr/>
          <p:nvPr/>
        </p:nvSpPr>
        <p:spPr>
          <a:xfrm>
            <a:off x="4707503" y="1355812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égende encadrée 2 4"/>
          <p:cNvSpPr/>
          <p:nvPr/>
        </p:nvSpPr>
        <p:spPr>
          <a:xfrm rot="10800000" flipH="1">
            <a:off x="4707503" y="4236131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644008" y="1031776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63487" y="4005064"/>
            <a:ext cx="458051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84476" y="758788"/>
            <a:ext cx="4824028" cy="141007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RQ1.1: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du </a:t>
            </a:r>
            <a:r>
              <a:rPr lang="en-US" sz="2000" b="1" i="1" dirty="0" err="1" smtClean="0"/>
              <a:t>schéma</a:t>
            </a:r>
            <a:r>
              <a:rPr lang="en-US" sz="2000" b="1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smtClean="0"/>
              <a:t>de la base de </a:t>
            </a:r>
            <a:r>
              <a:rPr lang="en-US" sz="2000" b="1" i="1" dirty="0" err="1" smtClean="0"/>
              <a:t>données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067944" y="4149080"/>
            <a:ext cx="4824028" cy="314578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RQ1.2: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de la </a:t>
            </a:r>
            <a:r>
              <a:rPr lang="en-US" sz="2000" b="1" i="1" dirty="0" smtClean="0"/>
              <a:t>communication entre la base de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 smtClean="0"/>
              <a:t>données</a:t>
            </a:r>
            <a:r>
              <a:rPr lang="en-US" sz="2000" b="1" i="1" dirty="0" smtClean="0"/>
              <a:t> et les </a:t>
            </a:r>
            <a:r>
              <a:rPr lang="en-US" sz="2000" b="1" i="1" dirty="0" err="1" smtClean="0"/>
              <a:t>programmes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" y="2492896"/>
            <a:ext cx="9144000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RQ1: </a:t>
            </a:r>
            <a:r>
              <a:rPr lang="en-US" sz="2400" i="1" dirty="0" err="1"/>
              <a:t>Analyser</a:t>
            </a:r>
            <a:r>
              <a:rPr lang="en-US" sz="2400" i="1" dirty="0"/>
              <a:t> le passé d’un </a:t>
            </a:r>
            <a:r>
              <a:rPr lang="en-US" sz="2400" i="1" dirty="0" err="1"/>
              <a:t>système</a:t>
            </a:r>
            <a:r>
              <a:rPr lang="en-US" sz="2400" i="1" dirty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err="1" smtClean="0"/>
              <a:t>faciliter</a:t>
            </a:r>
            <a:r>
              <a:rPr lang="en-US" sz="2400" i="1" dirty="0" smtClean="0"/>
              <a:t> </a:t>
            </a:r>
            <a:r>
              <a:rPr lang="en-US" sz="2400" i="1" dirty="0"/>
              <a:t>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/>
              <a:t>développements</a:t>
            </a:r>
            <a:r>
              <a:rPr lang="en-US" sz="2400" i="1" dirty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4" y="60312"/>
            <a:ext cx="3118538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912"/>
            <a:ext cx="3114200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0" y="547200"/>
            <a:ext cx="3124800" cy="2348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69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égende encadrée 2 2"/>
          <p:cNvSpPr/>
          <p:nvPr/>
        </p:nvSpPr>
        <p:spPr>
          <a:xfrm>
            <a:off x="4707503" y="1355812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égende encadrée 2 4"/>
          <p:cNvSpPr/>
          <p:nvPr/>
        </p:nvSpPr>
        <p:spPr>
          <a:xfrm rot="10800000" flipH="1">
            <a:off x="4707503" y="4236131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644008" y="1031776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63487" y="4005064"/>
            <a:ext cx="458051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84476" y="758788"/>
            <a:ext cx="4824028" cy="141007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RQ1.1: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du </a:t>
            </a:r>
            <a:r>
              <a:rPr lang="en-US" sz="2000" b="1" i="1" dirty="0" err="1" smtClean="0"/>
              <a:t>schéma</a:t>
            </a:r>
            <a:r>
              <a:rPr lang="en-US" sz="2000" b="1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smtClean="0"/>
              <a:t>de la base de </a:t>
            </a:r>
            <a:r>
              <a:rPr lang="en-US" sz="2000" b="1" i="1" dirty="0" err="1" smtClean="0"/>
              <a:t>données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067944" y="4149080"/>
            <a:ext cx="4824028" cy="314578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RQ1.2: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de la </a:t>
            </a:r>
            <a:r>
              <a:rPr lang="en-US" sz="2000" b="1" i="1" dirty="0" smtClean="0"/>
              <a:t>communication entre la base de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 smtClean="0"/>
              <a:t>données</a:t>
            </a:r>
            <a:r>
              <a:rPr lang="en-US" sz="2000" b="1" i="1" dirty="0" smtClean="0"/>
              <a:t> et les </a:t>
            </a:r>
            <a:r>
              <a:rPr lang="en-US" sz="2000" b="1" i="1" dirty="0" err="1" smtClean="0"/>
              <a:t>programmes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" y="2492896"/>
            <a:ext cx="9144000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RQ1: </a:t>
            </a:r>
            <a:r>
              <a:rPr lang="en-US" sz="2400" i="1" dirty="0" err="1"/>
              <a:t>Analyser</a:t>
            </a:r>
            <a:r>
              <a:rPr lang="en-US" sz="2400" i="1" dirty="0"/>
              <a:t> le passé d’un </a:t>
            </a:r>
            <a:r>
              <a:rPr lang="en-US" sz="2400" i="1" dirty="0" err="1"/>
              <a:t>système</a:t>
            </a:r>
            <a:r>
              <a:rPr lang="en-US" sz="2400" i="1" dirty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err="1" smtClean="0"/>
              <a:t>faciliter</a:t>
            </a:r>
            <a:r>
              <a:rPr lang="en-US" sz="2400" i="1" dirty="0" smtClean="0"/>
              <a:t> </a:t>
            </a:r>
            <a:r>
              <a:rPr lang="en-US" sz="2400" i="1" dirty="0"/>
              <a:t>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/>
              <a:t>développements</a:t>
            </a:r>
            <a:r>
              <a:rPr lang="en-US" sz="2400" i="1" dirty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4" y="60312"/>
            <a:ext cx="3118538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912"/>
            <a:ext cx="3114200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4" y="4156260"/>
            <a:ext cx="3117106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200" y="547200"/>
            <a:ext cx="3124800" cy="2348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69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égende encadrée 2 2"/>
          <p:cNvSpPr/>
          <p:nvPr/>
        </p:nvSpPr>
        <p:spPr>
          <a:xfrm>
            <a:off x="4707503" y="1355812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Légende encadrée 2 4"/>
          <p:cNvSpPr/>
          <p:nvPr/>
        </p:nvSpPr>
        <p:spPr>
          <a:xfrm rot="10800000" flipH="1">
            <a:off x="4707503" y="4236131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644008" y="1031776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563487" y="4005064"/>
            <a:ext cx="458051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4284476" y="758788"/>
            <a:ext cx="4824028" cy="1410072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RQ1.1: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du </a:t>
            </a:r>
            <a:r>
              <a:rPr lang="en-US" sz="2000" b="1" i="1" dirty="0" err="1" smtClean="0"/>
              <a:t>schéma</a:t>
            </a:r>
            <a:r>
              <a:rPr lang="en-US" sz="2000" b="1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smtClean="0"/>
              <a:t>de la base de </a:t>
            </a:r>
            <a:r>
              <a:rPr lang="en-US" sz="2000" b="1" i="1" dirty="0" err="1" smtClean="0"/>
              <a:t>données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067944" y="4149080"/>
            <a:ext cx="4824028" cy="3145786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0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smtClean="0"/>
              <a:t>RQ1.2: </a:t>
            </a:r>
            <a:r>
              <a:rPr lang="en-US" sz="2000" i="1" dirty="0" err="1" smtClean="0"/>
              <a:t>Analyser</a:t>
            </a:r>
            <a:r>
              <a:rPr lang="en-US" sz="2000" i="1" dirty="0" smtClean="0"/>
              <a:t> le passé de la </a:t>
            </a:r>
            <a:r>
              <a:rPr lang="en-US" sz="2000" b="1" i="1" dirty="0" smtClean="0"/>
              <a:t>communication entre la base de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i="1" dirty="0" err="1" smtClean="0"/>
              <a:t>données</a:t>
            </a:r>
            <a:r>
              <a:rPr lang="en-US" sz="2000" b="1" i="1" dirty="0" smtClean="0"/>
              <a:t> et les </a:t>
            </a:r>
            <a:r>
              <a:rPr lang="en-US" sz="2000" b="1" i="1" dirty="0" err="1" smtClean="0"/>
              <a:t>programmes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peut-il</a:t>
            </a:r>
            <a:r>
              <a:rPr lang="en-US" sz="2000" i="1" dirty="0" smtClean="0"/>
              <a:t>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i="1" dirty="0" err="1" smtClean="0"/>
              <a:t>faciliter</a:t>
            </a:r>
            <a:r>
              <a:rPr lang="en-US" sz="2000" i="1" dirty="0" smtClean="0"/>
              <a:t> les </a:t>
            </a:r>
            <a:r>
              <a:rPr lang="en-US" sz="2000" i="1" dirty="0" err="1" smtClean="0"/>
              <a:t>futurs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développements</a:t>
            </a:r>
            <a:r>
              <a:rPr lang="en-US" sz="2000" i="1" dirty="0" smtClean="0"/>
              <a:t> du </a:t>
            </a:r>
            <a:r>
              <a:rPr lang="en-US" sz="2000" i="1" dirty="0" err="1" smtClean="0"/>
              <a:t>système</a:t>
            </a:r>
            <a:r>
              <a:rPr lang="en-US" sz="2000" i="1" dirty="0" smtClean="0"/>
              <a:t>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" y="2492896"/>
            <a:ext cx="9144000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RQ1: </a:t>
            </a:r>
            <a:r>
              <a:rPr lang="en-US" sz="2400" i="1" dirty="0" err="1"/>
              <a:t>Analyser</a:t>
            </a:r>
            <a:r>
              <a:rPr lang="en-US" sz="2400" i="1" dirty="0"/>
              <a:t> le passé d’un </a:t>
            </a:r>
            <a:r>
              <a:rPr lang="en-US" sz="2400" i="1" dirty="0" err="1"/>
              <a:t>système</a:t>
            </a:r>
            <a:r>
              <a:rPr lang="en-US" sz="2400" i="1" dirty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err="1" smtClean="0"/>
              <a:t>faciliter</a:t>
            </a:r>
            <a:r>
              <a:rPr lang="en-US" sz="2400" i="1" dirty="0" smtClean="0"/>
              <a:t> </a:t>
            </a:r>
            <a:r>
              <a:rPr lang="en-US" sz="2400" i="1" dirty="0"/>
              <a:t>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/>
              <a:t>développements</a:t>
            </a:r>
            <a:r>
              <a:rPr lang="en-US" sz="2400" i="1" dirty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4" y="60312"/>
            <a:ext cx="3118538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6912"/>
            <a:ext cx="3114200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04" y="4156260"/>
            <a:ext cx="3117106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401368"/>
            <a:ext cx="3109851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00" y="547200"/>
            <a:ext cx="3124800" cy="23488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693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55576" y="2564904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RQ2: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</a:t>
            </a:r>
            <a:r>
              <a:rPr lang="en-US" sz="2400" i="1" dirty="0" err="1" smtClean="0"/>
              <a:t>extraire</a:t>
            </a:r>
            <a:r>
              <a:rPr lang="en-US" sz="2400" i="1" dirty="0" smtClean="0"/>
              <a:t> les </a:t>
            </a:r>
            <a:r>
              <a:rPr lang="en-US" sz="2400" i="1" dirty="0" err="1" smtClean="0"/>
              <a:t>requêtes</a:t>
            </a:r>
            <a:r>
              <a:rPr lang="en-US" sz="2400" i="1" dirty="0" smtClean="0"/>
              <a:t> SQL </a:t>
            </a:r>
            <a:r>
              <a:rPr lang="en-US" sz="2400" i="1" dirty="0" err="1" smtClean="0"/>
              <a:t>générées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dynamiquement</a:t>
            </a:r>
            <a:r>
              <a:rPr lang="en-US" sz="2400" i="1" dirty="0" smtClean="0"/>
              <a:t> par les </a:t>
            </a:r>
            <a:r>
              <a:rPr lang="en-US" sz="2400" i="1" dirty="0" err="1" smtClean="0"/>
              <a:t>programmes</a:t>
            </a: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46812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904"/>
            <a:ext cx="3131599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55576" y="2564904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RQ2: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</a:t>
            </a:r>
            <a:r>
              <a:rPr lang="en-US" sz="2400" i="1" dirty="0" err="1" smtClean="0"/>
              <a:t>extraire</a:t>
            </a:r>
            <a:r>
              <a:rPr lang="en-US" sz="2400" i="1" dirty="0" smtClean="0"/>
              <a:t> les </a:t>
            </a:r>
            <a:r>
              <a:rPr lang="en-US" sz="2400" i="1" dirty="0" err="1" smtClean="0"/>
              <a:t>requêtes</a:t>
            </a:r>
            <a:r>
              <a:rPr lang="en-US" sz="2400" i="1" dirty="0" smtClean="0"/>
              <a:t> SQL </a:t>
            </a:r>
            <a:r>
              <a:rPr lang="en-US" sz="2400" i="1" dirty="0" err="1" smtClean="0"/>
              <a:t>générées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dynamiquement</a:t>
            </a:r>
            <a:r>
              <a:rPr lang="en-US" sz="2400" i="1" dirty="0" smtClean="0"/>
              <a:t> par les </a:t>
            </a:r>
            <a:r>
              <a:rPr lang="en-US" sz="2400" i="1" dirty="0" err="1" smtClean="0"/>
              <a:t>programmes</a:t>
            </a: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739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904"/>
            <a:ext cx="3131599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24904"/>
            <a:ext cx="3292528" cy="23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55576" y="2564904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RQ2: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</a:t>
            </a:r>
            <a:r>
              <a:rPr lang="en-US" sz="2400" i="1" dirty="0" err="1" smtClean="0"/>
              <a:t>extraire</a:t>
            </a:r>
            <a:r>
              <a:rPr lang="en-US" sz="2400" i="1" dirty="0" smtClean="0"/>
              <a:t> les </a:t>
            </a:r>
            <a:r>
              <a:rPr lang="en-US" sz="2400" i="1" dirty="0" err="1" smtClean="0"/>
              <a:t>requêtes</a:t>
            </a:r>
            <a:r>
              <a:rPr lang="en-US" sz="2400" i="1" dirty="0" smtClean="0"/>
              <a:t> SQL </a:t>
            </a:r>
            <a:r>
              <a:rPr lang="en-US" sz="2400" i="1" dirty="0" err="1" smtClean="0"/>
              <a:t>générées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dynamiquement</a:t>
            </a:r>
            <a:r>
              <a:rPr lang="en-US" sz="2400" i="1" dirty="0" smtClean="0"/>
              <a:t> par les </a:t>
            </a:r>
            <a:r>
              <a:rPr lang="en-US" sz="2400" i="1" dirty="0" err="1" smtClean="0"/>
              <a:t>programmes</a:t>
            </a: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17399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ésultat de recherche d'images pour &quot;introduction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t="-1" r="23121" b="720"/>
          <a:stretch/>
        </p:blipFill>
        <p:spPr bwMode="auto">
          <a:xfrm>
            <a:off x="3275856" y="-27384"/>
            <a:ext cx="5868000" cy="6912000"/>
          </a:xfrm>
          <a:prstGeom prst="rect">
            <a:avLst/>
          </a:prstGeom>
          <a:noFill/>
          <a:effectLst>
            <a:glow rad="127000">
              <a:schemeClr val="tx1"/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-3368"/>
            <a:ext cx="3635954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2456309"/>
            <a:ext cx="194957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Part I</a:t>
            </a:r>
          </a:p>
          <a:p>
            <a:r>
              <a:rPr lang="fr-BE" sz="3200" dirty="0" smtClean="0">
                <a:solidFill>
                  <a:schemeClr val="bg1"/>
                </a:solidFill>
                <a:latin typeface="Agency FB" panose="020B0503020202020204" pitchFamily="34" charset="0"/>
              </a:rPr>
              <a:t>Introduction</a:t>
            </a:r>
            <a:endParaRPr lang="fr-FR" sz="3200" dirty="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61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1036800" y="692696"/>
            <a:ext cx="3707976" cy="5562000"/>
            <a:chOff x="251520" y="548680"/>
            <a:chExt cx="3707976" cy="5562000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51520" y="548680"/>
              <a:ext cx="3707975" cy="5562000"/>
            </a:xfrm>
            <a:prstGeom prst="rect">
              <a:avLst/>
            </a:prstGeom>
            <a:solidFill>
              <a:srgbClr val="EAEAEA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fr-BE">
                <a:cs typeface="+mn-cs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4" y="548710"/>
              <a:ext cx="3694772" cy="55458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" name="Rectangle 1"/>
          <p:cNvSpPr/>
          <p:nvPr/>
        </p:nvSpPr>
        <p:spPr>
          <a:xfrm>
            <a:off x="1164154" y="1772816"/>
            <a:ext cx="33843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00" y="1845524"/>
            <a:ext cx="3093071" cy="662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87" y="1845524"/>
            <a:ext cx="3169284" cy="678722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>
          <a:xfrm>
            <a:off x="1209600" y="2340000"/>
            <a:ext cx="3240000" cy="206863"/>
          </a:xfrm>
          <a:prstGeom prst="roundRect">
            <a:avLst/>
          </a:prstGeom>
          <a:solidFill>
            <a:schemeClr val="accent1">
              <a:alpha val="24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99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27584" y="2361442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RQ3: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supporter la co-</a:t>
            </a:r>
            <a:r>
              <a:rPr lang="en-US" sz="2400" i="1" dirty="0" err="1" smtClean="0"/>
              <a:t>évolution</a:t>
            </a:r>
            <a:r>
              <a:rPr lang="en-US" sz="2400" i="1" dirty="0" smtClean="0"/>
              <a:t> entre les </a:t>
            </a:r>
            <a:r>
              <a:rPr lang="en-US" sz="2400" i="1" dirty="0" err="1" smtClean="0"/>
              <a:t>programmes</a:t>
            </a:r>
            <a:r>
              <a:rPr lang="en-US" sz="2400" i="1" dirty="0" smtClean="0"/>
              <a:t> et la base de </a:t>
            </a:r>
            <a:r>
              <a:rPr lang="en-US" sz="2400" i="1" dirty="0" err="1" smtClean="0"/>
              <a:t>données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dans</a:t>
            </a:r>
            <a:r>
              <a:rPr lang="en-US" sz="2400" i="1" dirty="0" smtClean="0"/>
              <a:t> un </a:t>
            </a:r>
            <a:r>
              <a:rPr lang="en-US" sz="2400" i="1" dirty="0" err="1" smtClean="0"/>
              <a:t>système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</a:t>
            </a:r>
            <a:r>
              <a:rPr lang="en-US" sz="2400" i="1" dirty="0" smtClean="0"/>
              <a:t> et </a:t>
            </a:r>
            <a:r>
              <a:rPr lang="en-US" sz="2400" i="1" dirty="0" err="1" smtClean="0"/>
              <a:t>hétérogène</a:t>
            </a:r>
            <a:r>
              <a:rPr lang="en-US" sz="2400" i="1" dirty="0" smtClean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46546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27584" y="2361442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RQ3: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supporter la co-</a:t>
            </a:r>
            <a:r>
              <a:rPr lang="en-US" sz="2400" i="1" dirty="0" err="1" smtClean="0"/>
              <a:t>évolution</a:t>
            </a:r>
            <a:r>
              <a:rPr lang="en-US" sz="2400" i="1" dirty="0" smtClean="0"/>
              <a:t> entre les </a:t>
            </a:r>
            <a:r>
              <a:rPr lang="en-US" sz="2400" i="1" dirty="0" err="1" smtClean="0"/>
              <a:t>programmes</a:t>
            </a:r>
            <a:r>
              <a:rPr lang="en-US" sz="2400" i="1" dirty="0" smtClean="0"/>
              <a:t> et la base de </a:t>
            </a:r>
            <a:r>
              <a:rPr lang="en-US" sz="2400" i="1" dirty="0" err="1" smtClean="0"/>
              <a:t>données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dans</a:t>
            </a:r>
            <a:r>
              <a:rPr lang="en-US" sz="2400" i="1" dirty="0" smtClean="0"/>
              <a:t> un </a:t>
            </a:r>
            <a:r>
              <a:rPr lang="en-US" sz="2400" i="1" dirty="0" err="1" smtClean="0"/>
              <a:t>système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</a:t>
            </a:r>
            <a:r>
              <a:rPr lang="en-US" sz="2400" i="1" dirty="0" smtClean="0"/>
              <a:t> et </a:t>
            </a:r>
            <a:r>
              <a:rPr lang="en-US" sz="2400" i="1" dirty="0" err="1" smtClean="0"/>
              <a:t>hétérogène</a:t>
            </a:r>
            <a:r>
              <a:rPr lang="en-US" sz="2400" i="1" dirty="0" smtClean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  <p:sp>
        <p:nvSpPr>
          <p:cNvPr id="5" name="Légende encadrée 2 4"/>
          <p:cNvSpPr/>
          <p:nvPr/>
        </p:nvSpPr>
        <p:spPr>
          <a:xfrm>
            <a:off x="5292080" y="1448780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228585" y="1124744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/>
          <a:srcRect l="-2" r="16660"/>
          <a:stretch/>
        </p:blipFill>
        <p:spPr>
          <a:xfrm>
            <a:off x="5004048" y="115200"/>
            <a:ext cx="306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27584" y="2361442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RQ3: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supporter la co-</a:t>
            </a:r>
            <a:r>
              <a:rPr lang="en-US" sz="2400" i="1" dirty="0" err="1" smtClean="0"/>
              <a:t>évolution</a:t>
            </a:r>
            <a:r>
              <a:rPr lang="en-US" sz="2400" i="1" dirty="0" smtClean="0"/>
              <a:t> entre les </a:t>
            </a:r>
            <a:r>
              <a:rPr lang="en-US" sz="2400" i="1" dirty="0" err="1" smtClean="0"/>
              <a:t>programmes</a:t>
            </a:r>
            <a:r>
              <a:rPr lang="en-US" sz="2400" i="1" dirty="0" smtClean="0"/>
              <a:t> et la base de </a:t>
            </a:r>
            <a:r>
              <a:rPr lang="en-US" sz="2400" i="1" dirty="0" err="1" smtClean="0"/>
              <a:t>données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dans</a:t>
            </a:r>
            <a:r>
              <a:rPr lang="en-US" sz="2400" i="1" dirty="0" smtClean="0"/>
              <a:t> un </a:t>
            </a:r>
            <a:r>
              <a:rPr lang="en-US" sz="2400" i="1" dirty="0" err="1" smtClean="0"/>
              <a:t>système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</a:t>
            </a:r>
            <a:r>
              <a:rPr lang="en-US" sz="2400" i="1" dirty="0" smtClean="0"/>
              <a:t> et </a:t>
            </a:r>
            <a:r>
              <a:rPr lang="en-US" sz="2400" i="1" dirty="0" err="1" smtClean="0"/>
              <a:t>hétérogène</a:t>
            </a:r>
            <a:r>
              <a:rPr lang="en-US" sz="2400" i="1" dirty="0" smtClean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  <p:sp>
        <p:nvSpPr>
          <p:cNvPr id="5" name="Légende encadrée 2 4"/>
          <p:cNvSpPr/>
          <p:nvPr/>
        </p:nvSpPr>
        <p:spPr>
          <a:xfrm>
            <a:off x="5292080" y="1448780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228585" y="1124744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/>
          <a:srcRect l="-2" r="16660"/>
          <a:stretch/>
        </p:blipFill>
        <p:spPr>
          <a:xfrm>
            <a:off x="5004048" y="115200"/>
            <a:ext cx="3060000" cy="2340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000" y="331200"/>
            <a:ext cx="3109477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36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27584" y="2361442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RQ3: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supporter la co-</a:t>
            </a:r>
            <a:r>
              <a:rPr lang="en-US" sz="2400" i="1" dirty="0" err="1" smtClean="0"/>
              <a:t>évolution</a:t>
            </a:r>
            <a:r>
              <a:rPr lang="en-US" sz="2400" i="1" dirty="0" smtClean="0"/>
              <a:t> entre les </a:t>
            </a:r>
            <a:r>
              <a:rPr lang="en-US" sz="2400" i="1" dirty="0" err="1" smtClean="0"/>
              <a:t>programmes</a:t>
            </a:r>
            <a:r>
              <a:rPr lang="en-US" sz="2400" i="1" dirty="0" smtClean="0"/>
              <a:t> et la base de </a:t>
            </a:r>
            <a:r>
              <a:rPr lang="en-US" sz="2400" i="1" dirty="0" err="1" smtClean="0"/>
              <a:t>données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dans</a:t>
            </a:r>
            <a:r>
              <a:rPr lang="en-US" sz="2400" i="1" dirty="0" smtClean="0"/>
              <a:t> un </a:t>
            </a:r>
            <a:r>
              <a:rPr lang="en-US" sz="2400" i="1" dirty="0" err="1" smtClean="0"/>
              <a:t>système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</a:t>
            </a:r>
            <a:r>
              <a:rPr lang="en-US" sz="2400" i="1" dirty="0" smtClean="0"/>
              <a:t> et </a:t>
            </a:r>
            <a:r>
              <a:rPr lang="en-US" sz="2400" i="1" dirty="0" err="1" smtClean="0"/>
              <a:t>hétérogène</a:t>
            </a:r>
            <a:r>
              <a:rPr lang="en-US" sz="2400" i="1" dirty="0" smtClean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  <p:sp>
        <p:nvSpPr>
          <p:cNvPr id="5" name="Légende encadrée 2 4"/>
          <p:cNvSpPr/>
          <p:nvPr/>
        </p:nvSpPr>
        <p:spPr>
          <a:xfrm>
            <a:off x="5292080" y="1448780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228585" y="1124744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 flipV="1">
            <a:off x="5228584" y="4077072"/>
            <a:ext cx="4455983" cy="1656184"/>
            <a:chOff x="5308977" y="1184176"/>
            <a:chExt cx="4455983" cy="1656184"/>
          </a:xfrm>
        </p:grpSpPr>
        <p:sp>
          <p:nvSpPr>
            <p:cNvPr id="8" name="Légende encadrée 2 7"/>
            <p:cNvSpPr/>
            <p:nvPr/>
          </p:nvSpPr>
          <p:spPr>
            <a:xfrm>
              <a:off x="5372472" y="1508212"/>
              <a:ext cx="4392488" cy="1152128"/>
            </a:xfrm>
            <a:prstGeom prst="borderCallout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08977" y="1184176"/>
              <a:ext cx="4455983" cy="1656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221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13336"/>
            <a:ext cx="3096000" cy="23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/>
          <a:srcRect l="-2" r="16660"/>
          <a:stretch/>
        </p:blipFill>
        <p:spPr>
          <a:xfrm>
            <a:off x="5004048" y="115200"/>
            <a:ext cx="3060000" cy="234000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000" y="331200"/>
            <a:ext cx="3109477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36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27584" y="2361442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RQ3: Comment </a:t>
            </a:r>
            <a:r>
              <a:rPr lang="en-US" sz="2400" i="1" dirty="0" err="1" smtClean="0"/>
              <a:t>peut</a:t>
            </a:r>
            <a:r>
              <a:rPr lang="en-US" sz="2400" i="1" dirty="0" smtClean="0"/>
              <a:t>-on supporter la co-</a:t>
            </a:r>
            <a:r>
              <a:rPr lang="en-US" sz="2400" i="1" dirty="0" err="1" smtClean="0"/>
              <a:t>évolution</a:t>
            </a:r>
            <a:r>
              <a:rPr lang="en-US" sz="2400" i="1" dirty="0" smtClean="0"/>
              <a:t> entre les </a:t>
            </a:r>
            <a:r>
              <a:rPr lang="en-US" sz="2400" i="1" dirty="0" err="1" smtClean="0"/>
              <a:t>programmes</a:t>
            </a:r>
            <a:r>
              <a:rPr lang="en-US" sz="2400" i="1" dirty="0" smtClean="0"/>
              <a:t> et la base de </a:t>
            </a:r>
            <a:r>
              <a:rPr lang="en-US" sz="2400" i="1" dirty="0" err="1" smtClean="0"/>
              <a:t>données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dans</a:t>
            </a:r>
            <a:r>
              <a:rPr lang="en-US" sz="2400" i="1" dirty="0" smtClean="0"/>
              <a:t> un </a:t>
            </a:r>
            <a:r>
              <a:rPr lang="en-US" sz="2400" i="1" dirty="0" err="1" smtClean="0"/>
              <a:t>système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dynamique</a:t>
            </a:r>
            <a:r>
              <a:rPr lang="en-US" sz="2400" i="1" dirty="0" smtClean="0"/>
              <a:t> et </a:t>
            </a:r>
            <a:r>
              <a:rPr lang="en-US" sz="2400" i="1" dirty="0" err="1" smtClean="0"/>
              <a:t>hétérogène</a:t>
            </a:r>
            <a:r>
              <a:rPr lang="en-US" sz="2400" i="1" dirty="0" smtClean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  <p:sp>
        <p:nvSpPr>
          <p:cNvPr id="5" name="Légende encadrée 2 4"/>
          <p:cNvSpPr/>
          <p:nvPr/>
        </p:nvSpPr>
        <p:spPr>
          <a:xfrm>
            <a:off x="5292080" y="1448780"/>
            <a:ext cx="4392488" cy="1152128"/>
          </a:xfrm>
          <a:prstGeom prst="borderCallout2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228585" y="1124744"/>
            <a:ext cx="4455983" cy="1656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7" name="Groupe 6"/>
          <p:cNvGrpSpPr/>
          <p:nvPr/>
        </p:nvGrpSpPr>
        <p:grpSpPr>
          <a:xfrm flipV="1">
            <a:off x="5228584" y="4077072"/>
            <a:ext cx="4455983" cy="1656184"/>
            <a:chOff x="5308977" y="1184176"/>
            <a:chExt cx="4455983" cy="1656184"/>
          </a:xfrm>
        </p:grpSpPr>
        <p:sp>
          <p:nvSpPr>
            <p:cNvPr id="8" name="Légende encadrée 2 7"/>
            <p:cNvSpPr/>
            <p:nvPr/>
          </p:nvSpPr>
          <p:spPr>
            <a:xfrm>
              <a:off x="5372472" y="1508212"/>
              <a:ext cx="4392488" cy="1152128"/>
            </a:xfrm>
            <a:prstGeom prst="borderCallout2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08977" y="1184176"/>
              <a:ext cx="4455983" cy="165618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pic>
        <p:nvPicPr>
          <p:cNvPr id="9221" name="Picture 5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113336"/>
            <a:ext cx="3096000" cy="23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/>
          <a:srcRect l="-2" r="16660"/>
          <a:stretch/>
        </p:blipFill>
        <p:spPr>
          <a:xfrm>
            <a:off x="5004048" y="115200"/>
            <a:ext cx="3060000" cy="2340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000" y="331200"/>
            <a:ext cx="3109477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00" y="4366800"/>
            <a:ext cx="3118682" cy="234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365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67544" y="-90264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Directions Futures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413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67544" y="-90264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Directions Futures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9552" y="1916246"/>
            <a:ext cx="79208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smtClean="0"/>
              <a:t>Etendre notre approche à d’autres langages et technologies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smtClean="0"/>
              <a:t>Automatiser l’adaptation du code source lors d’une modification du schéma de la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smtClean="0"/>
              <a:t>Automatiser la </a:t>
            </a:r>
            <a:r>
              <a:rPr lang="fr-BE" dirty="0" err="1" smtClean="0"/>
              <a:t>redocumentation</a:t>
            </a:r>
            <a:r>
              <a:rPr lang="fr-BE" dirty="0" smtClean="0"/>
              <a:t>, au niveau conceptuel, du code accédant à la base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smtClean="0"/>
              <a:t>Mener une étude empirique pour étudier les anti-patterns SQL les plus fréquents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smtClean="0"/>
              <a:t>Supporter la migration de systèmes relationnels vers </a:t>
            </a:r>
            <a:r>
              <a:rPr lang="fr-BE" dirty="0" err="1" smtClean="0"/>
              <a:t>NoSQL</a:t>
            </a:r>
            <a:endParaRPr lang="fr-B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 smtClean="0"/>
              <a:t>Etudier la </a:t>
            </a:r>
            <a:r>
              <a:rPr lang="fr-BE" dirty="0" err="1" smtClean="0"/>
              <a:t>co-existence</a:t>
            </a:r>
            <a:r>
              <a:rPr lang="fr-BE" dirty="0" smtClean="0"/>
              <a:t> des bases de données relationnelles et </a:t>
            </a:r>
            <a:r>
              <a:rPr lang="fr-BE" dirty="0" err="1" smtClean="0"/>
              <a:t>NoSQL</a:t>
            </a:r>
            <a:r>
              <a:rPr lang="fr-BE" dirty="0" smtClean="0"/>
              <a:t> dans un même système, et supporter leur </a:t>
            </a:r>
            <a:r>
              <a:rPr lang="fr-BE" dirty="0" err="1" smtClean="0"/>
              <a:t>co-évolution</a:t>
            </a: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9991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ylindre 4"/>
          <p:cNvSpPr/>
          <p:nvPr/>
        </p:nvSpPr>
        <p:spPr>
          <a:xfrm>
            <a:off x="3347864" y="2636912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3347864" y="1817869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7" name="Organigramme : Multidocument 6"/>
          <p:cNvSpPr/>
          <p:nvPr/>
        </p:nvSpPr>
        <p:spPr>
          <a:xfrm>
            <a:off x="3347862" y="5013176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9" name="Connecteur droit 8"/>
          <p:cNvCxnSpPr>
            <a:endCxn id="5" idx="1"/>
          </p:cNvCxnSpPr>
          <p:nvPr/>
        </p:nvCxnSpPr>
        <p:spPr>
          <a:xfrm>
            <a:off x="4644006" y="2465941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5" idx="3"/>
          </p:cNvCxnSpPr>
          <p:nvPr/>
        </p:nvCxnSpPr>
        <p:spPr>
          <a:xfrm>
            <a:off x="4644008" y="4293096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u="sng" dirty="0" smtClean="0"/>
              <a:t>relationnelle</a:t>
            </a:r>
            <a:endParaRPr lang="en-GB" sz="3600" b="1" u="sng" dirty="0"/>
          </a:p>
        </p:txBody>
      </p:sp>
    </p:spTree>
    <p:extLst>
      <p:ext uri="{BB962C8B-B14F-4D97-AF65-F5344CB8AC3E}">
        <p14:creationId xmlns:p14="http://schemas.microsoft.com/office/powerpoint/2010/main" val="198085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re 5"/>
          <p:cNvSpPr/>
          <p:nvPr/>
        </p:nvSpPr>
        <p:spPr>
          <a:xfrm>
            <a:off x="3347864" y="2636912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 </a:t>
            </a:r>
            <a:r>
              <a:rPr lang="fr-BE" sz="2000" b="1" dirty="0" err="1" smtClean="0">
                <a:solidFill>
                  <a:schemeClr val="tx1"/>
                </a:solidFill>
              </a:rPr>
              <a:t>NoSQL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347864" y="1817869"/>
            <a:ext cx="2529724" cy="648072"/>
          </a:xfrm>
          <a:prstGeom prst="roundRect">
            <a:avLst/>
          </a:prstGeom>
          <a:noFill/>
          <a:ln w="6350">
            <a:solidFill>
              <a:schemeClr val="tx1">
                <a:alpha val="3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>
                    <a:alpha val="26000"/>
                  </a:schemeClr>
                </a:solidFill>
              </a:rPr>
              <a:t>schéma</a:t>
            </a:r>
            <a:endParaRPr lang="en-GB" sz="20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8" name="Organigramme : Multidocument 7"/>
          <p:cNvSpPr/>
          <p:nvPr/>
        </p:nvSpPr>
        <p:spPr>
          <a:xfrm>
            <a:off x="3347862" y="5013176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9" name="Connecteur droit 8"/>
          <p:cNvCxnSpPr>
            <a:endCxn id="6" idx="1"/>
          </p:cNvCxnSpPr>
          <p:nvPr/>
        </p:nvCxnSpPr>
        <p:spPr>
          <a:xfrm>
            <a:off x="4644006" y="2465941"/>
            <a:ext cx="2" cy="170971"/>
          </a:xfrm>
          <a:prstGeom prst="line">
            <a:avLst/>
          </a:prstGeom>
          <a:ln w="3175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6" idx="3"/>
          </p:cNvCxnSpPr>
          <p:nvPr/>
        </p:nvCxnSpPr>
        <p:spPr>
          <a:xfrm>
            <a:off x="4644008" y="4293096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u="sng" dirty="0" err="1" smtClean="0"/>
              <a:t>NoSQL</a:t>
            </a:r>
            <a:endParaRPr lang="en-GB" sz="3600" b="1" u="sng" dirty="0"/>
          </a:p>
        </p:txBody>
      </p:sp>
    </p:spTree>
    <p:extLst>
      <p:ext uri="{BB962C8B-B14F-4D97-AF65-F5344CB8AC3E}">
        <p14:creationId xmlns:p14="http://schemas.microsoft.com/office/powerpoint/2010/main" val="305834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ylindre 10"/>
          <p:cNvSpPr/>
          <p:nvPr/>
        </p:nvSpPr>
        <p:spPr>
          <a:xfrm>
            <a:off x="2411759" y="3348212"/>
            <a:ext cx="4201297" cy="3075767"/>
          </a:xfrm>
          <a:prstGeom prst="can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638716" y="4256132"/>
            <a:ext cx="3801438" cy="1941815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2669538" y="3981018"/>
            <a:ext cx="147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 smtClean="0"/>
              <a:t>Client</a:t>
            </a:r>
            <a:endParaRPr lang="fr-BE" sz="1600" b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2905220" y="3473122"/>
            <a:ext cx="353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 smtClean="0"/>
              <a:t>Base de données </a:t>
            </a:r>
            <a:r>
              <a:rPr lang="fr-BE" sz="2400" b="1" dirty="0" err="1" smtClean="0"/>
              <a:t>NoSQL</a:t>
            </a:r>
            <a:endParaRPr lang="fr-BE" sz="2400" b="1" dirty="0"/>
          </a:p>
        </p:txBody>
      </p:sp>
      <p:sp>
        <p:nvSpPr>
          <p:cNvPr id="21" name="Rectangle 20"/>
          <p:cNvSpPr/>
          <p:nvPr/>
        </p:nvSpPr>
        <p:spPr>
          <a:xfrm>
            <a:off x="3923927" y="1923598"/>
            <a:ext cx="1218412" cy="281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1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25" name="Flèche vers le bas 24"/>
          <p:cNvSpPr/>
          <p:nvPr/>
        </p:nvSpPr>
        <p:spPr>
          <a:xfrm>
            <a:off x="4347015" y="2835943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Rectangle 33"/>
          <p:cNvSpPr/>
          <p:nvPr/>
        </p:nvSpPr>
        <p:spPr>
          <a:xfrm>
            <a:off x="3923928" y="224917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23928" y="248522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4" name="Flèche vers le bas 43"/>
          <p:cNvSpPr/>
          <p:nvPr/>
        </p:nvSpPr>
        <p:spPr>
          <a:xfrm>
            <a:off x="4347015" y="2830743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dirty="0" err="1" smtClean="0"/>
              <a:t>NoSQL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06663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atmosphère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2" t="32960" r="32434" b="12295"/>
          <a:stretch/>
        </p:blipFill>
        <p:spPr bwMode="auto">
          <a:xfrm>
            <a:off x="0" y="0"/>
            <a:ext cx="9144000" cy="687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6000" y="4843026"/>
            <a:ext cx="67682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Systèmes manipulant intensivement des données</a:t>
            </a:r>
            <a:endParaRPr lang="fr-FR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10" name="Connecteur droit 9"/>
          <p:cNvCxnSpPr/>
          <p:nvPr/>
        </p:nvCxnSpPr>
        <p:spPr>
          <a:xfrm>
            <a:off x="-187524" y="4843378"/>
            <a:ext cx="9944100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4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ylindre 10"/>
          <p:cNvSpPr/>
          <p:nvPr/>
        </p:nvSpPr>
        <p:spPr>
          <a:xfrm>
            <a:off x="2411759" y="3348212"/>
            <a:ext cx="4201297" cy="3075767"/>
          </a:xfrm>
          <a:prstGeom prst="can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638716" y="4256132"/>
            <a:ext cx="3801438" cy="1941815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2669538" y="3981018"/>
            <a:ext cx="147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 smtClean="0"/>
              <a:t>Client</a:t>
            </a:r>
            <a:endParaRPr lang="fr-BE" sz="1600" b="1" dirty="0"/>
          </a:p>
        </p:txBody>
      </p:sp>
      <p:sp>
        <p:nvSpPr>
          <p:cNvPr id="14" name="Rectangle 13"/>
          <p:cNvSpPr/>
          <p:nvPr/>
        </p:nvSpPr>
        <p:spPr>
          <a:xfrm>
            <a:off x="2762250" y="4389690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"Loup Meurice"}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62250" y="4682506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"Anthony Cleve"}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923927" y="1923598"/>
            <a:ext cx="1218412" cy="281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1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25" name="Flèche vers le bas 24"/>
          <p:cNvSpPr/>
          <p:nvPr/>
        </p:nvSpPr>
        <p:spPr>
          <a:xfrm>
            <a:off x="4347015" y="2835943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4" name="Rectangle 33"/>
          <p:cNvSpPr/>
          <p:nvPr/>
        </p:nvSpPr>
        <p:spPr>
          <a:xfrm>
            <a:off x="3923928" y="224917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923928" y="248522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4" name="Flèche vers le bas 43"/>
          <p:cNvSpPr/>
          <p:nvPr/>
        </p:nvSpPr>
        <p:spPr>
          <a:xfrm>
            <a:off x="4347015" y="2830743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6" name="ZoneTexte 15"/>
          <p:cNvSpPr txBox="1"/>
          <p:nvPr/>
        </p:nvSpPr>
        <p:spPr>
          <a:xfrm>
            <a:off x="2905220" y="3473122"/>
            <a:ext cx="353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 smtClean="0"/>
              <a:t>Base de données </a:t>
            </a:r>
            <a:r>
              <a:rPr lang="fr-BE" sz="2400" b="1" dirty="0" err="1" smtClean="0"/>
              <a:t>NoSQL</a:t>
            </a:r>
            <a:endParaRPr lang="fr-BE" sz="2400" b="1" dirty="0"/>
          </a:p>
        </p:txBody>
      </p:sp>
      <p:sp>
        <p:nvSpPr>
          <p:cNvPr id="1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dirty="0" err="1" smtClean="0"/>
              <a:t>NoSQL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88544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ylindre 10"/>
          <p:cNvSpPr/>
          <p:nvPr/>
        </p:nvSpPr>
        <p:spPr>
          <a:xfrm>
            <a:off x="2411759" y="3348212"/>
            <a:ext cx="4201297" cy="3075767"/>
          </a:xfrm>
          <a:prstGeom prst="can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638716" y="4256132"/>
            <a:ext cx="3801438" cy="1941815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2669538" y="3981018"/>
            <a:ext cx="147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 smtClean="0"/>
              <a:t>Client</a:t>
            </a:r>
            <a:endParaRPr lang="fr-BE" sz="1600" b="1" dirty="0"/>
          </a:p>
        </p:txBody>
      </p:sp>
      <p:sp>
        <p:nvSpPr>
          <p:cNvPr id="14" name="Rectangle 13"/>
          <p:cNvSpPr/>
          <p:nvPr/>
        </p:nvSpPr>
        <p:spPr>
          <a:xfrm>
            <a:off x="2762250" y="4389690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"Loup Meurice"}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62250" y="4682506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"Anthony Cleve"}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93547" y="1923598"/>
            <a:ext cx="1218412" cy="281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1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993548" y="224917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93548" y="248522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18660" y="1692752"/>
            <a:ext cx="1218412" cy="278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2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18660" y="201435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18660" y="225040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018660" y="2486613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6" name="Flèche vers le bas 45"/>
          <p:cNvSpPr/>
          <p:nvPr/>
        </p:nvSpPr>
        <p:spPr>
          <a:xfrm rot="2220000">
            <a:off x="4736016" y="2858400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Flèche vers le bas 32"/>
          <p:cNvSpPr/>
          <p:nvPr/>
        </p:nvSpPr>
        <p:spPr>
          <a:xfrm rot="-2220000">
            <a:off x="4087944" y="2864977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8" name="ZoneTexte 17"/>
          <p:cNvSpPr txBox="1"/>
          <p:nvPr/>
        </p:nvSpPr>
        <p:spPr>
          <a:xfrm>
            <a:off x="2905220" y="3473122"/>
            <a:ext cx="353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 smtClean="0"/>
              <a:t>Base de données </a:t>
            </a:r>
            <a:r>
              <a:rPr lang="fr-BE" sz="2400" b="1" dirty="0" err="1" smtClean="0"/>
              <a:t>NoSQL</a:t>
            </a:r>
            <a:endParaRPr lang="fr-BE" sz="2400" b="1" dirty="0"/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dirty="0" err="1" smtClean="0"/>
              <a:t>NoSQL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14010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ylindre 10"/>
          <p:cNvSpPr/>
          <p:nvPr/>
        </p:nvSpPr>
        <p:spPr>
          <a:xfrm>
            <a:off x="2411759" y="3348212"/>
            <a:ext cx="4201297" cy="3075767"/>
          </a:xfrm>
          <a:prstGeom prst="can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638716" y="4256132"/>
            <a:ext cx="3801438" cy="1941815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2669538" y="3981018"/>
            <a:ext cx="147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 smtClean="0"/>
              <a:t>Client</a:t>
            </a:r>
            <a:endParaRPr lang="fr-BE" sz="1600" b="1" dirty="0"/>
          </a:p>
        </p:txBody>
      </p:sp>
      <p:sp>
        <p:nvSpPr>
          <p:cNvPr id="14" name="Rectangle 13"/>
          <p:cNvSpPr/>
          <p:nvPr/>
        </p:nvSpPr>
        <p:spPr>
          <a:xfrm>
            <a:off x="2762250" y="4389690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"Loup Meurice"}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62250" y="4682506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"Anthony Cleve"}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62250" y="4975315"/>
            <a:ext cx="3524036" cy="215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</a:t>
            </a:r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r>
              <a:rPr lang="fr-BE" sz="1400" dirty="0" smtClean="0">
                <a:solidFill>
                  <a:schemeClr val="tx1"/>
                </a:solidFill>
              </a:rPr>
              <a:t>: "John", </a:t>
            </a:r>
            <a:r>
              <a:rPr lang="fr-BE" sz="1400" dirty="0" err="1" smtClean="0">
                <a:solidFill>
                  <a:schemeClr val="tx1"/>
                </a:solidFill>
              </a:rPr>
              <a:t>nom:"Smith</a:t>
            </a:r>
            <a:r>
              <a:rPr lang="fr-BE" sz="1400" dirty="0" smtClean="0">
                <a:solidFill>
                  <a:schemeClr val="tx1"/>
                </a:solidFill>
              </a:rPr>
              <a:t>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93547" y="1923598"/>
            <a:ext cx="1218412" cy="281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1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993548" y="224917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993548" y="248522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018660" y="1692752"/>
            <a:ext cx="1218412" cy="278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2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018660" y="201435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018660" y="225040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018660" y="2486613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6" name="Flèche vers le bas 45"/>
          <p:cNvSpPr/>
          <p:nvPr/>
        </p:nvSpPr>
        <p:spPr>
          <a:xfrm rot="2220000">
            <a:off x="4736016" y="2858400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Flèche vers le bas 32"/>
          <p:cNvSpPr/>
          <p:nvPr/>
        </p:nvSpPr>
        <p:spPr>
          <a:xfrm rot="-2220000">
            <a:off x="4087944" y="2864977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ZoneTexte 18"/>
          <p:cNvSpPr txBox="1"/>
          <p:nvPr/>
        </p:nvSpPr>
        <p:spPr>
          <a:xfrm>
            <a:off x="2905220" y="3473122"/>
            <a:ext cx="353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 smtClean="0"/>
              <a:t>Base de données </a:t>
            </a:r>
            <a:r>
              <a:rPr lang="fr-BE" sz="2400" b="1" dirty="0" err="1" smtClean="0"/>
              <a:t>NoSQL</a:t>
            </a:r>
            <a:endParaRPr lang="fr-BE" sz="2400" b="1" dirty="0"/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dirty="0" err="1" smtClean="0"/>
              <a:t>NoSQL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35575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ylindre 10"/>
          <p:cNvSpPr/>
          <p:nvPr/>
        </p:nvSpPr>
        <p:spPr>
          <a:xfrm>
            <a:off x="2411759" y="3348212"/>
            <a:ext cx="4201297" cy="3075767"/>
          </a:xfrm>
          <a:prstGeom prst="can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638716" y="4256132"/>
            <a:ext cx="3801438" cy="1941815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2669538" y="3981018"/>
            <a:ext cx="147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 smtClean="0"/>
              <a:t>Client</a:t>
            </a:r>
            <a:endParaRPr lang="fr-BE" sz="1600" b="1" dirty="0"/>
          </a:p>
        </p:txBody>
      </p:sp>
      <p:sp>
        <p:nvSpPr>
          <p:cNvPr id="14" name="Rectangle 13"/>
          <p:cNvSpPr/>
          <p:nvPr/>
        </p:nvSpPr>
        <p:spPr>
          <a:xfrm>
            <a:off x="2762250" y="4389690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"Loup Meurice"}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62250" y="4682506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"Anthony Cleve"}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62250" y="4975315"/>
            <a:ext cx="3524036" cy="215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</a:t>
            </a:r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r>
              <a:rPr lang="fr-BE" sz="1400" dirty="0" smtClean="0">
                <a:solidFill>
                  <a:schemeClr val="tx1"/>
                </a:solidFill>
              </a:rPr>
              <a:t>: "John", </a:t>
            </a:r>
            <a:r>
              <a:rPr lang="fr-BE" sz="1400" dirty="0" err="1" smtClean="0">
                <a:solidFill>
                  <a:schemeClr val="tx1"/>
                </a:solidFill>
              </a:rPr>
              <a:t>nom:"Smith</a:t>
            </a:r>
            <a:r>
              <a:rPr lang="fr-BE" sz="1400" dirty="0" smtClean="0">
                <a:solidFill>
                  <a:schemeClr val="tx1"/>
                </a:solidFill>
              </a:rPr>
              <a:t>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11760" y="1923598"/>
            <a:ext cx="1218412" cy="281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1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411761" y="224917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11761" y="248522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51920" y="1692752"/>
            <a:ext cx="1218412" cy="278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2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51920" y="201435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51920" y="225040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51920" y="2486613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6" name="Flèche vers le bas 45"/>
          <p:cNvSpPr/>
          <p:nvPr/>
        </p:nvSpPr>
        <p:spPr>
          <a:xfrm rot="2220000">
            <a:off x="5259885" y="2858400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Flèche vers le bas 32"/>
          <p:cNvSpPr/>
          <p:nvPr/>
        </p:nvSpPr>
        <p:spPr>
          <a:xfrm rot="-2220000">
            <a:off x="3367864" y="2864977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/>
          <p:cNvSpPr/>
          <p:nvPr/>
        </p:nvSpPr>
        <p:spPr>
          <a:xfrm>
            <a:off x="5292081" y="1457973"/>
            <a:ext cx="1218412" cy="277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3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92081" y="1779318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2081" y="2015368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92081" y="2251581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92080" y="249104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ville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6" name="Flèche vers le bas 25"/>
          <p:cNvSpPr/>
          <p:nvPr/>
        </p:nvSpPr>
        <p:spPr>
          <a:xfrm>
            <a:off x="4304549" y="2827785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ZoneTexte 26"/>
          <p:cNvSpPr txBox="1"/>
          <p:nvPr/>
        </p:nvSpPr>
        <p:spPr>
          <a:xfrm>
            <a:off x="2905220" y="3473122"/>
            <a:ext cx="353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 smtClean="0"/>
              <a:t>Base de données </a:t>
            </a:r>
            <a:r>
              <a:rPr lang="fr-BE" sz="2400" b="1" dirty="0" err="1" smtClean="0"/>
              <a:t>NoSQL</a:t>
            </a:r>
            <a:endParaRPr lang="fr-BE" sz="2400" b="1" dirty="0"/>
          </a:p>
        </p:txBody>
      </p:sp>
      <p:sp>
        <p:nvSpPr>
          <p:cNvPr id="28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dirty="0" err="1" smtClean="0"/>
              <a:t>NoSQL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069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ylindre 10"/>
          <p:cNvSpPr/>
          <p:nvPr/>
        </p:nvSpPr>
        <p:spPr>
          <a:xfrm>
            <a:off x="2411759" y="3348212"/>
            <a:ext cx="4201297" cy="3075767"/>
          </a:xfrm>
          <a:prstGeom prst="can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2638716" y="4256132"/>
            <a:ext cx="3801438" cy="1941815"/>
          </a:xfrm>
          <a:prstGeom prst="roundRect">
            <a:avLst/>
          </a:prstGeom>
          <a:solidFill>
            <a:schemeClr val="bg1">
              <a:alpha val="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3" name="ZoneTexte 12"/>
          <p:cNvSpPr txBox="1"/>
          <p:nvPr/>
        </p:nvSpPr>
        <p:spPr>
          <a:xfrm>
            <a:off x="2669538" y="3981018"/>
            <a:ext cx="14794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600" b="1" dirty="0" smtClean="0"/>
              <a:t>Client</a:t>
            </a:r>
            <a:endParaRPr lang="fr-BE" sz="1600" b="1" dirty="0"/>
          </a:p>
        </p:txBody>
      </p:sp>
      <p:sp>
        <p:nvSpPr>
          <p:cNvPr id="14" name="Rectangle 13"/>
          <p:cNvSpPr/>
          <p:nvPr/>
        </p:nvSpPr>
        <p:spPr>
          <a:xfrm>
            <a:off x="2762250" y="4389690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"Loup Meurice"}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62250" y="4682506"/>
            <a:ext cx="3524036" cy="215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{nom: "Anthony Cleve"}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62250" y="4975315"/>
            <a:ext cx="3524036" cy="21575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</a:t>
            </a:r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r>
              <a:rPr lang="fr-BE" sz="1400" dirty="0" smtClean="0">
                <a:solidFill>
                  <a:schemeClr val="tx1"/>
                </a:solidFill>
              </a:rPr>
              <a:t>: "John", </a:t>
            </a:r>
            <a:r>
              <a:rPr lang="fr-BE" sz="1400" dirty="0" err="1" smtClean="0">
                <a:solidFill>
                  <a:schemeClr val="tx1"/>
                </a:solidFill>
              </a:rPr>
              <a:t>nom:"Smith</a:t>
            </a:r>
            <a:r>
              <a:rPr lang="fr-BE" sz="1400" dirty="0" smtClean="0">
                <a:solidFill>
                  <a:schemeClr val="tx1"/>
                </a:solidFill>
              </a:rPr>
              <a:t>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411760" y="1923598"/>
            <a:ext cx="1218412" cy="2817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1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411761" y="224917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11761" y="2485227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851920" y="1692752"/>
            <a:ext cx="1218412" cy="278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2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51920" y="201435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51920" y="225040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851920" y="2486613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46" name="Flèche vers le bas 45"/>
          <p:cNvSpPr/>
          <p:nvPr/>
        </p:nvSpPr>
        <p:spPr>
          <a:xfrm rot="2220000">
            <a:off x="5259885" y="2858400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33" name="Flèche vers le bas 32"/>
          <p:cNvSpPr/>
          <p:nvPr/>
        </p:nvSpPr>
        <p:spPr>
          <a:xfrm rot="-2220000">
            <a:off x="3367864" y="2864977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9" name="Rectangle 18"/>
          <p:cNvSpPr/>
          <p:nvPr/>
        </p:nvSpPr>
        <p:spPr>
          <a:xfrm>
            <a:off x="5292081" y="1457973"/>
            <a:ext cx="1218412" cy="2777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Version 3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292081" y="1779318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Client</a:t>
            </a:r>
            <a:endParaRPr lang="fr-BE" sz="1400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292081" y="2015368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292081" y="2251581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nom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92080" y="2491040"/>
            <a:ext cx="1218412" cy="23621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BE" sz="1400" dirty="0" smtClean="0">
                <a:solidFill>
                  <a:schemeClr val="tx1"/>
                </a:solidFill>
              </a:rPr>
              <a:t>ville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6" name="Flèche vers le bas 25"/>
          <p:cNvSpPr/>
          <p:nvPr/>
        </p:nvSpPr>
        <p:spPr>
          <a:xfrm>
            <a:off x="4304549" y="2827785"/>
            <a:ext cx="372235" cy="430314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27" name="Rectangle 26"/>
          <p:cNvSpPr/>
          <p:nvPr/>
        </p:nvSpPr>
        <p:spPr>
          <a:xfrm>
            <a:off x="2762250" y="5269753"/>
            <a:ext cx="3524036" cy="2157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</a:t>
            </a:r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r>
              <a:rPr lang="fr-BE" sz="1400" dirty="0" smtClean="0">
                <a:solidFill>
                  <a:schemeClr val="tx1"/>
                </a:solidFill>
              </a:rPr>
              <a:t>: … , nom: … , </a:t>
            </a:r>
            <a:r>
              <a:rPr lang="fr-BE" sz="1400" dirty="0" err="1" smtClean="0">
                <a:solidFill>
                  <a:schemeClr val="tx1"/>
                </a:solidFill>
              </a:rPr>
              <a:t>ville:"Bruxelles</a:t>
            </a:r>
            <a:r>
              <a:rPr lang="fr-BE" sz="1400" dirty="0" smtClean="0">
                <a:solidFill>
                  <a:schemeClr val="tx1"/>
                </a:solidFill>
              </a:rPr>
              <a:t>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62250" y="5564191"/>
            <a:ext cx="3524036" cy="2157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{</a:t>
            </a:r>
            <a:r>
              <a:rPr lang="fr-BE" sz="1400" dirty="0" err="1" smtClean="0">
                <a:solidFill>
                  <a:schemeClr val="tx1"/>
                </a:solidFill>
              </a:rPr>
              <a:t>prenom</a:t>
            </a:r>
            <a:r>
              <a:rPr lang="fr-BE" sz="1400" dirty="0" smtClean="0">
                <a:solidFill>
                  <a:schemeClr val="tx1"/>
                </a:solidFill>
              </a:rPr>
              <a:t>: … , nom: … , </a:t>
            </a:r>
            <a:r>
              <a:rPr lang="fr-BE" sz="1400" dirty="0" err="1" smtClean="0">
                <a:solidFill>
                  <a:schemeClr val="tx1"/>
                </a:solidFill>
              </a:rPr>
              <a:t>ville:"Namur</a:t>
            </a:r>
            <a:r>
              <a:rPr lang="fr-BE" sz="1400" dirty="0" smtClean="0">
                <a:solidFill>
                  <a:schemeClr val="tx1"/>
                </a:solidFill>
              </a:rPr>
              <a:t>"}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762250" y="5858629"/>
            <a:ext cx="3524036" cy="2157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dirty="0" smtClean="0">
                <a:solidFill>
                  <a:schemeClr val="tx1"/>
                </a:solidFill>
              </a:rPr>
              <a:t>…</a:t>
            </a:r>
            <a:endParaRPr lang="fr-BE" sz="1400" dirty="0">
              <a:solidFill>
                <a:schemeClr val="tx1"/>
              </a:solidFill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2905220" y="3473122"/>
            <a:ext cx="3538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 smtClean="0"/>
              <a:t>Base de données </a:t>
            </a:r>
            <a:r>
              <a:rPr lang="fr-BE" sz="2400" b="1" dirty="0" err="1" smtClean="0"/>
              <a:t>NoSQL</a:t>
            </a:r>
            <a:endParaRPr lang="fr-BE" sz="2400" b="1" dirty="0"/>
          </a:p>
        </p:txBody>
      </p:sp>
      <p:sp>
        <p:nvSpPr>
          <p:cNvPr id="31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dirty="0" err="1" smtClean="0"/>
              <a:t>NoSQL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69848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re 5"/>
          <p:cNvSpPr/>
          <p:nvPr/>
        </p:nvSpPr>
        <p:spPr>
          <a:xfrm>
            <a:off x="3347864" y="2636912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 </a:t>
            </a:r>
            <a:r>
              <a:rPr lang="fr-BE" sz="2000" b="1" dirty="0" err="1" smtClean="0">
                <a:solidFill>
                  <a:schemeClr val="tx1"/>
                </a:solidFill>
              </a:rPr>
              <a:t>NoSQL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347864" y="1817869"/>
            <a:ext cx="2529724" cy="648072"/>
          </a:xfrm>
          <a:prstGeom prst="roundRect">
            <a:avLst/>
          </a:prstGeom>
          <a:noFill/>
          <a:ln w="6350">
            <a:solidFill>
              <a:schemeClr val="tx1">
                <a:alpha val="3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>
                    <a:alpha val="26000"/>
                  </a:schemeClr>
                </a:solidFill>
              </a:rPr>
              <a:t>schéma</a:t>
            </a:r>
            <a:endParaRPr lang="en-GB" sz="20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8" name="Organigramme : Multidocument 7"/>
          <p:cNvSpPr/>
          <p:nvPr/>
        </p:nvSpPr>
        <p:spPr>
          <a:xfrm>
            <a:off x="3347862" y="5013176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9" name="Connecteur droit 8"/>
          <p:cNvCxnSpPr>
            <a:endCxn id="6" idx="1"/>
          </p:cNvCxnSpPr>
          <p:nvPr/>
        </p:nvCxnSpPr>
        <p:spPr>
          <a:xfrm>
            <a:off x="4644006" y="2465941"/>
            <a:ext cx="2" cy="170971"/>
          </a:xfrm>
          <a:prstGeom prst="line">
            <a:avLst/>
          </a:prstGeom>
          <a:ln w="3175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6" idx="3"/>
          </p:cNvCxnSpPr>
          <p:nvPr/>
        </p:nvCxnSpPr>
        <p:spPr>
          <a:xfrm>
            <a:off x="4644008" y="4293096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dirty="0" err="1" smtClean="0"/>
              <a:t>NoSQL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90688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re 5"/>
          <p:cNvSpPr/>
          <p:nvPr/>
        </p:nvSpPr>
        <p:spPr>
          <a:xfrm>
            <a:off x="3347864" y="2636912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 </a:t>
            </a:r>
            <a:r>
              <a:rPr lang="fr-BE" sz="2000" b="1" dirty="0" err="1" smtClean="0">
                <a:solidFill>
                  <a:schemeClr val="tx1"/>
                </a:solidFill>
              </a:rPr>
              <a:t>NoSQL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347864" y="1817869"/>
            <a:ext cx="2529724" cy="648072"/>
          </a:xfrm>
          <a:prstGeom prst="roundRect">
            <a:avLst/>
          </a:prstGeom>
          <a:noFill/>
          <a:ln w="6350">
            <a:solidFill>
              <a:schemeClr val="tx1">
                <a:alpha val="3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>
                    <a:alpha val="26000"/>
                  </a:schemeClr>
                </a:solidFill>
              </a:rPr>
              <a:t>schéma</a:t>
            </a:r>
            <a:endParaRPr lang="en-GB" sz="20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8" name="Organigramme : Multidocument 7"/>
          <p:cNvSpPr/>
          <p:nvPr/>
        </p:nvSpPr>
        <p:spPr>
          <a:xfrm>
            <a:off x="3347862" y="5013176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9" name="Connecteur droit 8"/>
          <p:cNvCxnSpPr>
            <a:endCxn id="6" idx="1"/>
          </p:cNvCxnSpPr>
          <p:nvPr/>
        </p:nvCxnSpPr>
        <p:spPr>
          <a:xfrm>
            <a:off x="4644006" y="2465941"/>
            <a:ext cx="2" cy="170971"/>
          </a:xfrm>
          <a:prstGeom prst="line">
            <a:avLst/>
          </a:prstGeom>
          <a:ln w="3175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6" idx="3"/>
          </p:cNvCxnSpPr>
          <p:nvPr/>
        </p:nvCxnSpPr>
        <p:spPr>
          <a:xfrm>
            <a:off x="4644008" y="4293096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ésultat de recherche d'images pour &quot;error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69668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dirty="0" err="1" smtClean="0"/>
              <a:t>NoSQL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15322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re 5"/>
          <p:cNvSpPr/>
          <p:nvPr/>
        </p:nvSpPr>
        <p:spPr>
          <a:xfrm>
            <a:off x="3347864" y="2636912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 </a:t>
            </a:r>
            <a:r>
              <a:rPr lang="fr-BE" sz="2000" b="1" dirty="0" err="1" smtClean="0">
                <a:solidFill>
                  <a:schemeClr val="tx1"/>
                </a:solidFill>
              </a:rPr>
              <a:t>NoSQL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7" name="Rectangle à coins arrondis 6"/>
          <p:cNvSpPr/>
          <p:nvPr/>
        </p:nvSpPr>
        <p:spPr>
          <a:xfrm>
            <a:off x="3347864" y="1817869"/>
            <a:ext cx="2529724" cy="648072"/>
          </a:xfrm>
          <a:prstGeom prst="roundRect">
            <a:avLst/>
          </a:prstGeom>
          <a:noFill/>
          <a:ln w="6350">
            <a:solidFill>
              <a:schemeClr val="tx1">
                <a:alpha val="33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>
                    <a:alpha val="26000"/>
                  </a:schemeClr>
                </a:solidFill>
              </a:rPr>
              <a:t>schéma</a:t>
            </a:r>
            <a:endParaRPr lang="en-GB" sz="2000" b="1" dirty="0">
              <a:solidFill>
                <a:schemeClr val="tx1">
                  <a:alpha val="26000"/>
                </a:schemeClr>
              </a:solidFill>
            </a:endParaRPr>
          </a:p>
        </p:txBody>
      </p:sp>
      <p:sp>
        <p:nvSpPr>
          <p:cNvPr id="8" name="Organigramme : Multidocument 7"/>
          <p:cNvSpPr/>
          <p:nvPr/>
        </p:nvSpPr>
        <p:spPr>
          <a:xfrm>
            <a:off x="3347862" y="5013176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9" name="Connecteur droit 8"/>
          <p:cNvCxnSpPr>
            <a:endCxn id="6" idx="1"/>
          </p:cNvCxnSpPr>
          <p:nvPr/>
        </p:nvCxnSpPr>
        <p:spPr>
          <a:xfrm>
            <a:off x="4644006" y="2465941"/>
            <a:ext cx="2" cy="170971"/>
          </a:xfrm>
          <a:prstGeom prst="line">
            <a:avLst/>
          </a:prstGeom>
          <a:ln w="31750">
            <a:solidFill>
              <a:schemeClr val="tx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6" idx="3"/>
          </p:cNvCxnSpPr>
          <p:nvPr/>
        </p:nvCxnSpPr>
        <p:spPr>
          <a:xfrm>
            <a:off x="4644008" y="4293096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ésultat de recherche d'images pour &quot;error logo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69668"/>
            <a:ext cx="57150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ésultat de recherche d'images pour &quot;error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160204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Base de données </a:t>
            </a:r>
            <a:r>
              <a:rPr lang="fr-BE" sz="3600" b="1" dirty="0" err="1" smtClean="0"/>
              <a:t>NoSQL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86177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ylindre 5"/>
          <p:cNvSpPr/>
          <p:nvPr/>
        </p:nvSpPr>
        <p:spPr>
          <a:xfrm>
            <a:off x="1115616" y="2132856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 </a:t>
            </a:r>
            <a:r>
              <a:rPr lang="fr-BE" sz="2000" b="1" dirty="0" err="1" smtClean="0">
                <a:solidFill>
                  <a:schemeClr val="tx1"/>
                </a:solidFill>
              </a:rPr>
              <a:t>NoSQL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fr-BE" sz="3600" b="1" dirty="0" smtClean="0"/>
              <a:t>Supporter la </a:t>
            </a:r>
            <a:r>
              <a:rPr lang="fr-BE" sz="3600" b="1" dirty="0" err="1"/>
              <a:t>c</a:t>
            </a:r>
            <a:r>
              <a:rPr lang="fr-BE" sz="3600" b="1" dirty="0" err="1" smtClean="0"/>
              <a:t>o-existence</a:t>
            </a:r>
            <a:r>
              <a:rPr lang="fr-BE" sz="3600" b="1" dirty="0" smtClean="0"/>
              <a:t> </a:t>
            </a:r>
            <a:endParaRPr lang="en-GB" sz="3600" b="1" dirty="0"/>
          </a:p>
        </p:txBody>
      </p:sp>
      <p:sp>
        <p:nvSpPr>
          <p:cNvPr id="12" name="Cylindre 11"/>
          <p:cNvSpPr/>
          <p:nvPr/>
        </p:nvSpPr>
        <p:spPr>
          <a:xfrm>
            <a:off x="5436096" y="2132856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 relationnelle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5" name="Organigramme : Multidocument 14"/>
          <p:cNvSpPr/>
          <p:nvPr/>
        </p:nvSpPr>
        <p:spPr>
          <a:xfrm>
            <a:off x="3131839" y="5013176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4" name="Connecteur en angle 3"/>
          <p:cNvCxnSpPr>
            <a:stCxn id="6" idx="3"/>
            <a:endCxn id="15" idx="0"/>
          </p:cNvCxnSpPr>
          <p:nvPr/>
        </p:nvCxnSpPr>
        <p:spPr>
          <a:xfrm rot="16200000" flipH="1">
            <a:off x="2896973" y="3303826"/>
            <a:ext cx="1224136" cy="2194563"/>
          </a:xfrm>
          <a:prstGeom prst="bentConnector3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cteur en angle 16"/>
          <p:cNvCxnSpPr>
            <a:stCxn id="12" idx="3"/>
            <a:endCxn id="15" idx="0"/>
          </p:cNvCxnSpPr>
          <p:nvPr/>
        </p:nvCxnSpPr>
        <p:spPr>
          <a:xfrm rot="5400000">
            <a:off x="5057214" y="3338150"/>
            <a:ext cx="1224136" cy="2125917"/>
          </a:xfrm>
          <a:prstGeom prst="bentConnector3">
            <a:avLst>
              <a:gd name="adj1" fmla="val 50000"/>
            </a:avLst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4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07504" y="116632"/>
            <a:ext cx="3747116" cy="7345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500"/>
              </a:spcBef>
            </a:pPr>
            <a:r>
              <a:rPr lang="fr-BE" sz="2000" b="1" dirty="0" smtClean="0"/>
              <a:t>Université de Namur</a:t>
            </a:r>
          </a:p>
          <a:p>
            <a:pPr>
              <a:spcBef>
                <a:spcPts val="500"/>
              </a:spcBef>
            </a:pPr>
            <a:r>
              <a:rPr lang="fr-BE" dirty="0" smtClean="0"/>
              <a:t>Anthony </a:t>
            </a:r>
            <a:r>
              <a:rPr lang="fr-BE" dirty="0" err="1" smtClean="0"/>
              <a:t>Cleve</a:t>
            </a:r>
            <a:endParaRPr lang="fr-BE" dirty="0" smtClean="0"/>
          </a:p>
          <a:p>
            <a:pPr>
              <a:spcBef>
                <a:spcPts val="500"/>
              </a:spcBef>
            </a:pPr>
            <a:r>
              <a:rPr lang="fr-BE" dirty="0" err="1" smtClean="0"/>
              <a:t>Csaba</a:t>
            </a:r>
            <a:r>
              <a:rPr lang="fr-BE" dirty="0" smtClean="0"/>
              <a:t> Nagy</a:t>
            </a:r>
          </a:p>
          <a:p>
            <a:pPr>
              <a:spcBef>
                <a:spcPts val="500"/>
              </a:spcBef>
            </a:pPr>
            <a:r>
              <a:rPr lang="fr-BE" dirty="0" smtClean="0"/>
              <a:t>Maxime </a:t>
            </a:r>
            <a:r>
              <a:rPr lang="fr-BE" dirty="0" err="1" smtClean="0"/>
              <a:t>Gobert</a:t>
            </a:r>
            <a:endParaRPr lang="fr-BE" dirty="0" smtClean="0"/>
          </a:p>
          <a:p>
            <a:pPr>
              <a:spcBef>
                <a:spcPts val="500"/>
              </a:spcBef>
            </a:pPr>
            <a:r>
              <a:rPr lang="fr-BE" dirty="0" smtClean="0"/>
              <a:t>Jérôme Maes</a:t>
            </a:r>
          </a:p>
          <a:p>
            <a:pPr>
              <a:spcBef>
                <a:spcPts val="500"/>
              </a:spcBef>
            </a:pPr>
            <a:endParaRPr lang="fr-BE" dirty="0"/>
          </a:p>
          <a:p>
            <a:pPr>
              <a:spcBef>
                <a:spcPts val="500"/>
              </a:spcBef>
            </a:pPr>
            <a:r>
              <a:rPr lang="fr-BE" sz="2000" b="1" dirty="0" smtClean="0"/>
              <a:t>Université de Mons</a:t>
            </a:r>
            <a:endParaRPr lang="fr-BE" dirty="0"/>
          </a:p>
          <a:p>
            <a:pPr>
              <a:spcBef>
                <a:spcPts val="500"/>
              </a:spcBef>
            </a:pPr>
            <a:r>
              <a:rPr lang="fr-BE" dirty="0" smtClean="0"/>
              <a:t>Tom Mens</a:t>
            </a:r>
          </a:p>
          <a:p>
            <a:pPr>
              <a:spcBef>
                <a:spcPts val="500"/>
              </a:spcBef>
            </a:pPr>
            <a:r>
              <a:rPr lang="fr-BE" dirty="0" smtClean="0"/>
              <a:t>Mathieu </a:t>
            </a:r>
            <a:r>
              <a:rPr lang="fr-BE" dirty="0" err="1" smtClean="0"/>
              <a:t>Goeminne</a:t>
            </a:r>
            <a:endParaRPr lang="fr-BE" dirty="0" smtClean="0"/>
          </a:p>
          <a:p>
            <a:pPr>
              <a:spcBef>
                <a:spcPts val="500"/>
              </a:spcBef>
            </a:pPr>
            <a:r>
              <a:rPr lang="fr-BE" dirty="0" smtClean="0"/>
              <a:t>Alexandre </a:t>
            </a:r>
            <a:r>
              <a:rPr lang="fr-BE" dirty="0" err="1" smtClean="0"/>
              <a:t>Decan</a:t>
            </a:r>
            <a:endParaRPr lang="fr-BE" dirty="0" smtClean="0"/>
          </a:p>
          <a:p>
            <a:pPr>
              <a:spcBef>
                <a:spcPts val="500"/>
              </a:spcBef>
            </a:pPr>
            <a:endParaRPr lang="fr-BE" dirty="0"/>
          </a:p>
          <a:p>
            <a:pPr>
              <a:spcBef>
                <a:spcPts val="500"/>
              </a:spcBef>
            </a:pPr>
            <a:r>
              <a:rPr lang="fr-BE" sz="2000" b="1" dirty="0" smtClean="0"/>
              <a:t>Université de Murcia, Espagne</a:t>
            </a:r>
            <a:endParaRPr lang="fr-BE" dirty="0" smtClean="0"/>
          </a:p>
          <a:p>
            <a:pPr>
              <a:spcBef>
                <a:spcPts val="500"/>
              </a:spcBef>
            </a:pPr>
            <a:r>
              <a:rPr lang="en-GB" dirty="0" err="1"/>
              <a:t>Fco</a:t>
            </a:r>
            <a:r>
              <a:rPr lang="en-GB" dirty="0"/>
              <a:t> Javier Bermudez </a:t>
            </a:r>
            <a:r>
              <a:rPr lang="en-GB" dirty="0" smtClean="0"/>
              <a:t>Ruiz</a:t>
            </a:r>
          </a:p>
          <a:p>
            <a:pPr>
              <a:spcBef>
                <a:spcPts val="500"/>
              </a:spcBef>
            </a:pPr>
            <a:endParaRPr lang="fr-BE" dirty="0"/>
          </a:p>
          <a:p>
            <a:pPr>
              <a:spcBef>
                <a:spcPts val="500"/>
              </a:spcBef>
            </a:pPr>
            <a:r>
              <a:rPr lang="fr-BE" sz="2000" b="1" dirty="0" smtClean="0"/>
              <a:t>Université de Victoria, Canada</a:t>
            </a:r>
          </a:p>
          <a:p>
            <a:pPr>
              <a:spcBef>
                <a:spcPts val="500"/>
              </a:spcBef>
            </a:pPr>
            <a:r>
              <a:rPr lang="fr-BE" dirty="0" smtClean="0"/>
              <a:t>Jens Weber</a:t>
            </a:r>
          </a:p>
          <a:p>
            <a:pPr>
              <a:spcBef>
                <a:spcPts val="500"/>
              </a:spcBef>
            </a:pPr>
            <a:endParaRPr lang="fr-BE" dirty="0"/>
          </a:p>
          <a:p>
            <a:pPr>
              <a:spcBef>
                <a:spcPts val="500"/>
              </a:spcBef>
            </a:pPr>
            <a:r>
              <a:rPr lang="en-GB" sz="2000" b="1" dirty="0" smtClean="0"/>
              <a:t>College </a:t>
            </a:r>
            <a:r>
              <a:rPr lang="en-GB" sz="2000" b="1" dirty="0"/>
              <a:t>of William and </a:t>
            </a:r>
            <a:r>
              <a:rPr lang="en-GB" sz="2000" b="1" dirty="0" smtClean="0"/>
              <a:t>Mary, USA</a:t>
            </a:r>
            <a:endParaRPr lang="fr-BE" sz="2000" b="1" dirty="0"/>
          </a:p>
          <a:p>
            <a:pPr>
              <a:spcBef>
                <a:spcPts val="500"/>
              </a:spcBef>
            </a:pPr>
            <a:r>
              <a:rPr lang="en-GB" dirty="0"/>
              <a:t>Denys </a:t>
            </a:r>
            <a:r>
              <a:rPr lang="en-GB" dirty="0" err="1"/>
              <a:t>Poshyvanyk</a:t>
            </a:r>
            <a:endParaRPr lang="fr-BE" dirty="0"/>
          </a:p>
          <a:p>
            <a:pPr>
              <a:spcBef>
                <a:spcPts val="500"/>
              </a:spcBef>
            </a:pPr>
            <a:endParaRPr lang="fr-BE" dirty="0"/>
          </a:p>
          <a:p>
            <a:pPr>
              <a:spcBef>
                <a:spcPts val="500"/>
              </a:spcBef>
            </a:pPr>
            <a:endParaRPr lang="en-GB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99533" y="516891"/>
            <a:ext cx="2024940" cy="15124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50" name="Picture 2" descr="Francisco Javier Bermúdez Ruiz"/>
          <p:cNvPicPr preferRelativeResize="0"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3" r="8887"/>
          <a:stretch/>
        </p:blipFill>
        <p:spPr bwMode="auto">
          <a:xfrm>
            <a:off x="4211960" y="4714568"/>
            <a:ext cx="1512000" cy="202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714568"/>
            <a:ext cx="1512000" cy="202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1" t="10436" r="62001" b="41472"/>
          <a:stretch/>
        </p:blipFill>
        <p:spPr bwMode="auto">
          <a:xfrm>
            <a:off x="7524328" y="260648"/>
            <a:ext cx="1512000" cy="202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73" t="1251" r="3747" b="46287"/>
          <a:stretch/>
        </p:blipFill>
        <p:spPr bwMode="auto">
          <a:xfrm>
            <a:off x="5868144" y="260648"/>
            <a:ext cx="1512000" cy="202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tommens.jpg"/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482320"/>
            <a:ext cx="1512000" cy="202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thieu Goeminne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482320"/>
            <a:ext cx="1512000" cy="202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enys Poshyvanyk"/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15" r="11714"/>
          <a:stretch/>
        </p:blipFill>
        <p:spPr bwMode="auto">
          <a:xfrm>
            <a:off x="7524328" y="4714568"/>
            <a:ext cx="1512000" cy="202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Loup\Desktop\PhD-SourceForge\presentation\public\csaba.jp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21" t="17971"/>
          <a:stretch/>
        </p:blipFill>
        <p:spPr bwMode="auto">
          <a:xfrm>
            <a:off x="4211960" y="260648"/>
            <a:ext cx="1512454" cy="2024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ésultat de recherche d'images pour &quot;alexandre decan&quot;"/>
          <p:cNvPicPr preferRelativeResize="0">
            <a:picLocks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4" r="14955"/>
          <a:stretch/>
        </p:blipFill>
        <p:spPr bwMode="auto">
          <a:xfrm>
            <a:off x="7524328" y="2491289"/>
            <a:ext cx="1512000" cy="20268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5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701824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système manipulant intensivement des données</a:t>
            </a:r>
            <a:r>
              <a:rPr lang="fr-FR" sz="3600" b="1" dirty="0" smtClean="0"/>
              <a:t>, </a:t>
            </a:r>
            <a:r>
              <a:rPr lang="fr-FR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quèsaco</a:t>
            </a:r>
            <a:r>
              <a:rPr lang="fr-FR" sz="3600" b="1" dirty="0"/>
              <a:t> </a:t>
            </a:r>
            <a:r>
              <a:rPr lang="fr-FR" sz="3600" b="1" dirty="0" smtClean="0">
                <a:solidFill>
                  <a:srgbClr val="FF0000"/>
                </a:solidFill>
              </a:rPr>
              <a:t>?</a:t>
            </a:r>
            <a:r>
              <a:rPr lang="fr-FR" sz="3600" b="1" dirty="0"/>
              <a:t/>
            </a:r>
            <a:br>
              <a:rPr lang="fr-FR" sz="3600" b="1" dirty="0"/>
            </a:br>
            <a:endParaRPr lang="fr-FR" sz="3600" dirty="0"/>
          </a:p>
        </p:txBody>
      </p:sp>
      <p:sp>
        <p:nvSpPr>
          <p:cNvPr id="3" name="Cylindre 2"/>
          <p:cNvSpPr/>
          <p:nvPr/>
        </p:nvSpPr>
        <p:spPr>
          <a:xfrm>
            <a:off x="5292080" y="2204864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5" name="Organigramme : Multidocument 4"/>
          <p:cNvSpPr/>
          <p:nvPr/>
        </p:nvSpPr>
        <p:spPr>
          <a:xfrm>
            <a:off x="5292078" y="4581128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7" name="Connecteur droit avec flèche 6"/>
          <p:cNvCxnSpPr>
            <a:stCxn id="3" idx="3"/>
          </p:cNvCxnSpPr>
          <p:nvPr/>
        </p:nvCxnSpPr>
        <p:spPr>
          <a:xfrm>
            <a:off x="6588224" y="3861048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108"/>
          <p:cNvSpPr>
            <a:spLocks noChangeArrowheads="1"/>
          </p:cNvSpPr>
          <p:nvPr/>
        </p:nvSpPr>
        <p:spPr bwMode="auto">
          <a:xfrm>
            <a:off x="467544" y="2903002"/>
            <a:ext cx="4680520" cy="3356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338138" indent="-338138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  <a:defRPr/>
            </a:pPr>
            <a:r>
              <a:rPr lang="fr-FR" sz="2000" dirty="0" smtClean="0">
                <a:latin typeface="+mj-lt"/>
                <a:cs typeface="Arial" charset="0"/>
              </a:rPr>
              <a:t>Une base de données stockant une grande quantité de données</a:t>
            </a:r>
          </a:p>
          <a:p>
            <a:pPr marL="338138" indent="-338138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  <a:defRPr/>
            </a:pPr>
            <a:endParaRPr lang="fr-FR" sz="2000" dirty="0">
              <a:latin typeface="+mj-lt"/>
              <a:cs typeface="Arial" charset="0"/>
            </a:endParaRPr>
          </a:p>
          <a:p>
            <a:pPr marL="338138" indent="-338138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  <a:defRPr/>
            </a:pPr>
            <a:r>
              <a:rPr lang="fr-FR" sz="2000" dirty="0" smtClean="0">
                <a:latin typeface="+mj-lt"/>
                <a:cs typeface="Arial" charset="0"/>
              </a:rPr>
              <a:t>Un ensemble de programmes qui interagissent intensivement avec la base de données</a:t>
            </a:r>
            <a:endParaRPr lang="fr-FR" sz="2000" dirty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8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Loup\Desktop\PhD-SourceForge\cover\reloj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67" y="-27384"/>
            <a:ext cx="9214979" cy="87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flipH="1">
            <a:off x="-252536" y="-15240"/>
            <a:ext cx="10692058" cy="68732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cteur droit 5"/>
          <p:cNvCxnSpPr/>
          <p:nvPr/>
        </p:nvCxnSpPr>
        <p:spPr>
          <a:xfrm>
            <a:off x="-6224" y="5899820"/>
            <a:ext cx="9144000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1000">
                  <a:schemeClr val="tx1">
                    <a:lumMod val="65000"/>
                    <a:lumOff val="35000"/>
                  </a:schemeClr>
                </a:gs>
                <a:gs pos="13000">
                  <a:srgbClr val="424242"/>
                </a:gs>
                <a:gs pos="100000">
                  <a:schemeClr val="bg2"/>
                </a:gs>
                <a:gs pos="58000">
                  <a:srgbClr val="908E85"/>
                </a:gs>
                <a:gs pos="77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9776" y="4509120"/>
            <a:ext cx="7494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Analyzing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,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Understanding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and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Supporting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</a:t>
            </a:r>
          </a:p>
          <a:p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the Evolution of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Dynamic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and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Heterogeneous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</a:t>
            </a:r>
          </a:p>
          <a:p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Data-Intensive Software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Systems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iandra GD" panose="020E0502030308020204" pitchFamily="34" charset="0"/>
            </a:endParaRPr>
          </a:p>
        </p:txBody>
      </p:sp>
      <p:sp>
        <p:nvSpPr>
          <p:cNvPr id="8" name="Sous-titre 2"/>
          <p:cNvSpPr txBox="1">
            <a:spLocks/>
          </p:cNvSpPr>
          <p:nvPr/>
        </p:nvSpPr>
        <p:spPr>
          <a:xfrm>
            <a:off x="65776" y="5924872"/>
            <a:ext cx="632879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Loup </a:t>
            </a:r>
            <a:r>
              <a:rPr lang="fr-BE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Meurice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5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Loup\Desktop\PhD-SourceForge\cover\reloj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467" y="-27384"/>
            <a:ext cx="9214979" cy="871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flipH="1">
            <a:off x="-252536" y="-15240"/>
            <a:ext cx="10692058" cy="68732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alpha val="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Connecteur droit 5"/>
          <p:cNvCxnSpPr/>
          <p:nvPr/>
        </p:nvCxnSpPr>
        <p:spPr>
          <a:xfrm>
            <a:off x="-6224" y="5899820"/>
            <a:ext cx="9144000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1000">
                  <a:schemeClr val="tx1">
                    <a:lumMod val="65000"/>
                    <a:lumOff val="35000"/>
                  </a:schemeClr>
                </a:gs>
                <a:gs pos="13000">
                  <a:srgbClr val="424242"/>
                </a:gs>
                <a:gs pos="100000">
                  <a:schemeClr val="bg2"/>
                </a:gs>
                <a:gs pos="58000">
                  <a:srgbClr val="908E85"/>
                </a:gs>
                <a:gs pos="77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/>
          <p:cNvSpPr txBox="1"/>
          <p:nvPr/>
        </p:nvSpPr>
        <p:spPr>
          <a:xfrm>
            <a:off x="29776" y="4509120"/>
            <a:ext cx="74945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Analyzing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,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Understanding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and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Supporting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</a:t>
            </a:r>
          </a:p>
          <a:p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the </a:t>
            </a:r>
            <a:r>
              <a:rPr lang="fr-BE" sz="28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Evolution of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Dynamic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and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Heterogeneous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 </a:t>
            </a:r>
          </a:p>
          <a:p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Data-Intensive Software </a:t>
            </a:r>
            <a:r>
              <a:rPr lang="fr-BE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Systems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iandra GD" panose="020E0502030308020204" pitchFamily="34" charset="0"/>
            </a:endParaRPr>
          </a:p>
        </p:txBody>
      </p:sp>
      <p:sp>
        <p:nvSpPr>
          <p:cNvPr id="8" name="Sous-titre 2"/>
          <p:cNvSpPr txBox="1">
            <a:spLocks/>
          </p:cNvSpPr>
          <p:nvPr/>
        </p:nvSpPr>
        <p:spPr>
          <a:xfrm>
            <a:off x="65776" y="5924872"/>
            <a:ext cx="6328792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BE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Loup </a:t>
            </a:r>
            <a:r>
              <a:rPr lang="fr-BE" sz="2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iandra GD" panose="020E0502030308020204" pitchFamily="34" charset="0"/>
              </a:rPr>
              <a:t>Meurice</a:t>
            </a:r>
            <a:endParaRPr lang="en-GB" sz="2400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67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Ma thèse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78904" y="2863477"/>
            <a:ext cx="7365504" cy="4525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BE" sz="2800" dirty="0" smtClean="0"/>
              <a:t>« Analyser le passé d’un système logiciel dynamique et hétérogène, ainsi qu’extraire les accès à la base de données dans son source code, sont deux tâches primordiales pour supporter son évolution</a:t>
            </a:r>
            <a:r>
              <a:rPr lang="fr-BE" sz="2800" dirty="0"/>
              <a:t> »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7455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766850" y="622429"/>
            <a:ext cx="3389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smtClean="0"/>
              <a:t>Independence of the observations</a:t>
            </a:r>
          </a:p>
          <a:p>
            <a:pPr algn="ctr"/>
            <a:r>
              <a:rPr lang="fr-BE" dirty="0" smtClean="0"/>
              <a:t>(data are </a:t>
            </a:r>
            <a:r>
              <a:rPr lang="fr-BE" dirty="0" err="1" smtClean="0"/>
              <a:t>unpaired</a:t>
            </a:r>
            <a:r>
              <a:rPr lang="fr-BE" dirty="0" smtClean="0"/>
              <a:t>)</a:t>
            </a:r>
            <a:endParaRPr lang="fr-FR" dirty="0"/>
          </a:p>
        </p:txBody>
      </p:sp>
      <p:sp>
        <p:nvSpPr>
          <p:cNvPr id="5" name="Flèche vers le bas 4"/>
          <p:cNvSpPr/>
          <p:nvPr/>
        </p:nvSpPr>
        <p:spPr>
          <a:xfrm>
            <a:off x="4209485" y="1412776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808978" y="2007144"/>
            <a:ext cx="3347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err="1" smtClean="0"/>
              <a:t>Normality</a:t>
            </a:r>
            <a:r>
              <a:rPr lang="fr-BE" dirty="0" smtClean="0"/>
              <a:t> test (Shapiro-</a:t>
            </a:r>
            <a:r>
              <a:rPr lang="fr-BE" dirty="0" err="1" smtClean="0"/>
              <a:t>Wilk</a:t>
            </a:r>
            <a:r>
              <a:rPr lang="fr-BE" dirty="0" smtClean="0"/>
              <a:t>)</a:t>
            </a:r>
          </a:p>
          <a:p>
            <a:pPr algn="ctr"/>
            <a:r>
              <a:rPr lang="fr-BE" dirty="0" smtClean="0"/>
              <a:t>H0= data are </a:t>
            </a:r>
            <a:r>
              <a:rPr lang="fr-BE" dirty="0" err="1" smtClean="0"/>
              <a:t>normally</a:t>
            </a:r>
            <a:r>
              <a:rPr lang="fr-BE" dirty="0" smtClean="0"/>
              <a:t> </a:t>
            </a:r>
            <a:r>
              <a:rPr lang="fr-BE" dirty="0" err="1" smtClean="0"/>
              <a:t>distributed</a:t>
            </a:r>
            <a:endParaRPr lang="fr-BE" dirty="0" smtClean="0"/>
          </a:p>
          <a:p>
            <a:pPr algn="ctr"/>
            <a:r>
              <a:rPr lang="fr-BE" dirty="0"/>
              <a:t>p</a:t>
            </a:r>
            <a:r>
              <a:rPr lang="fr-BE" dirty="0" smtClean="0"/>
              <a:t>-value &lt; 0.05 </a:t>
            </a:r>
            <a:r>
              <a:rPr lang="fr-BE" dirty="0" smtClean="0">
                <a:sym typeface="Wingdings" panose="05000000000000000000" pitchFamily="2" charset="2"/>
              </a:rPr>
              <a:t> H0 </a:t>
            </a:r>
            <a:r>
              <a:rPr lang="fr-BE" dirty="0" err="1" smtClean="0">
                <a:sym typeface="Wingdings" panose="05000000000000000000" pitchFamily="2" charset="2"/>
              </a:rPr>
              <a:t>is</a:t>
            </a:r>
            <a:r>
              <a:rPr lang="fr-BE" dirty="0" smtClean="0">
                <a:sym typeface="Wingdings" panose="05000000000000000000" pitchFamily="2" charset="2"/>
              </a:rPr>
              <a:t> </a:t>
            </a:r>
            <a:r>
              <a:rPr lang="fr-BE" dirty="0" err="1" smtClean="0">
                <a:sym typeface="Wingdings" panose="05000000000000000000" pitchFamily="2" charset="2"/>
              </a:rPr>
              <a:t>rejected</a:t>
            </a:r>
            <a:endParaRPr lang="fr-BE" dirty="0" smtClean="0">
              <a:sym typeface="Wingdings" panose="05000000000000000000" pitchFamily="2" charset="2"/>
            </a:endParaRPr>
          </a:p>
          <a:p>
            <a:pPr algn="ctr"/>
            <a:r>
              <a:rPr lang="fr-BE" b="1" u="sng" dirty="0" smtClean="0">
                <a:sym typeface="Wingdings" panose="05000000000000000000" pitchFamily="2" charset="2"/>
              </a:rPr>
              <a:t>Non-</a:t>
            </a:r>
            <a:r>
              <a:rPr lang="fr-BE" b="1" u="sng" dirty="0" err="1" smtClean="0">
                <a:sym typeface="Wingdings" panose="05000000000000000000" pitchFamily="2" charset="2"/>
              </a:rPr>
              <a:t>parametric</a:t>
            </a:r>
            <a:endParaRPr lang="fr-FR" b="1" u="sng" dirty="0"/>
          </a:p>
        </p:txBody>
      </p:sp>
      <p:sp>
        <p:nvSpPr>
          <p:cNvPr id="7" name="Flèche vers le bas 6"/>
          <p:cNvSpPr/>
          <p:nvPr/>
        </p:nvSpPr>
        <p:spPr>
          <a:xfrm>
            <a:off x="4209485" y="3285450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309844" y="3795242"/>
            <a:ext cx="43454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err="1" smtClean="0"/>
              <a:t>Testing</a:t>
            </a:r>
            <a:r>
              <a:rPr lang="fr-BE" dirty="0" smtClean="0"/>
              <a:t> the </a:t>
            </a:r>
            <a:r>
              <a:rPr lang="fr-BE" dirty="0" err="1" smtClean="0"/>
              <a:t>presence</a:t>
            </a:r>
            <a:r>
              <a:rPr lang="fr-BE" dirty="0" smtClean="0"/>
              <a:t> of </a:t>
            </a:r>
            <a:r>
              <a:rPr lang="fr-BE" dirty="0" err="1" smtClean="0"/>
              <a:t>outlier</a:t>
            </a:r>
            <a:r>
              <a:rPr lang="fr-BE" dirty="0" smtClean="0"/>
              <a:t> data (</a:t>
            </a:r>
            <a:r>
              <a:rPr lang="fr-BE" dirty="0" err="1" smtClean="0"/>
              <a:t>Grubbs</a:t>
            </a:r>
            <a:r>
              <a:rPr lang="fr-BE" dirty="0" smtClean="0"/>
              <a:t>)</a:t>
            </a:r>
          </a:p>
          <a:p>
            <a:pPr algn="ctr"/>
            <a:r>
              <a:rPr lang="fr-BE" dirty="0" smtClean="0"/>
              <a:t>H0= </a:t>
            </a:r>
            <a:r>
              <a:rPr lang="fr-BE" dirty="0" err="1" smtClean="0"/>
              <a:t>there</a:t>
            </a:r>
            <a:r>
              <a:rPr lang="fr-BE" dirty="0" smtClean="0"/>
              <a:t> are no </a:t>
            </a:r>
            <a:r>
              <a:rPr lang="fr-BE" dirty="0" err="1" smtClean="0"/>
              <a:t>outlier</a:t>
            </a:r>
            <a:r>
              <a:rPr lang="fr-BE" dirty="0" smtClean="0"/>
              <a:t> data</a:t>
            </a:r>
          </a:p>
          <a:p>
            <a:pPr algn="ctr"/>
            <a:r>
              <a:rPr lang="fr-BE" dirty="0" smtClean="0"/>
              <a:t>p-value &gt; 0.05 </a:t>
            </a:r>
            <a:r>
              <a:rPr lang="fr-BE" dirty="0" smtClean="0">
                <a:sym typeface="Wingdings" panose="05000000000000000000" pitchFamily="2" charset="2"/>
              </a:rPr>
              <a:t> H0 </a:t>
            </a:r>
            <a:r>
              <a:rPr lang="fr-BE" dirty="0" err="1" smtClean="0">
                <a:sym typeface="Wingdings" panose="05000000000000000000" pitchFamily="2" charset="2"/>
              </a:rPr>
              <a:t>cannot</a:t>
            </a:r>
            <a:r>
              <a:rPr lang="fr-BE" dirty="0" smtClean="0">
                <a:sym typeface="Wingdings" panose="05000000000000000000" pitchFamily="2" charset="2"/>
              </a:rPr>
              <a:t> </a:t>
            </a:r>
            <a:r>
              <a:rPr lang="fr-BE" dirty="0" err="1" smtClean="0">
                <a:sym typeface="Wingdings" panose="05000000000000000000" pitchFamily="2" charset="2"/>
              </a:rPr>
              <a:t>be</a:t>
            </a:r>
            <a:r>
              <a:rPr lang="fr-BE" dirty="0" smtClean="0">
                <a:sym typeface="Wingdings" panose="05000000000000000000" pitchFamily="2" charset="2"/>
              </a:rPr>
              <a:t> </a:t>
            </a:r>
            <a:r>
              <a:rPr lang="fr-BE" dirty="0" err="1" smtClean="0">
                <a:sym typeface="Wingdings" panose="05000000000000000000" pitchFamily="2" charset="2"/>
              </a:rPr>
              <a:t>rejected</a:t>
            </a:r>
            <a:endParaRPr lang="fr-FR" dirty="0"/>
          </a:p>
        </p:txBody>
      </p:sp>
      <p:sp>
        <p:nvSpPr>
          <p:cNvPr id="9" name="Flèche vers le bas 8"/>
          <p:cNvSpPr/>
          <p:nvPr/>
        </p:nvSpPr>
        <p:spPr>
          <a:xfrm>
            <a:off x="4209485" y="4795470"/>
            <a:ext cx="504056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437415" y="5304417"/>
            <a:ext cx="8048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dirty="0" smtClean="0"/>
              <a:t>Non-</a:t>
            </a:r>
            <a:r>
              <a:rPr lang="fr-BE" dirty="0" err="1" smtClean="0"/>
              <a:t>parametric</a:t>
            </a:r>
            <a:r>
              <a:rPr lang="fr-BE" dirty="0" smtClean="0"/>
              <a:t> test: Mann-Whitney</a:t>
            </a:r>
          </a:p>
          <a:p>
            <a:pPr algn="ctr"/>
            <a:r>
              <a:rPr lang="fr-BE" dirty="0" smtClean="0"/>
              <a:t>H0= </a:t>
            </a:r>
            <a:r>
              <a:rPr lang="fr-BE" dirty="0" err="1" smtClean="0"/>
              <a:t>there</a:t>
            </a:r>
            <a:r>
              <a:rPr lang="fr-BE" dirty="0" smtClean="0"/>
              <a:t> </a:t>
            </a:r>
            <a:r>
              <a:rPr lang="fr-BE" dirty="0" err="1" smtClean="0"/>
              <a:t>is</a:t>
            </a:r>
            <a:r>
              <a:rPr lang="fr-BE" dirty="0" smtClean="0"/>
              <a:t> no </a:t>
            </a:r>
            <a:r>
              <a:rPr lang="fr-BE" dirty="0" err="1" smtClean="0"/>
              <a:t>difference</a:t>
            </a:r>
            <a:r>
              <a:rPr lang="fr-BE" dirty="0" smtClean="0"/>
              <a:t> in the </a:t>
            </a:r>
            <a:r>
              <a:rPr lang="fr-BE" dirty="0" err="1" smtClean="0"/>
              <a:t>completion</a:t>
            </a:r>
            <a:r>
              <a:rPr lang="fr-BE" dirty="0" smtClean="0"/>
              <a:t> time/</a:t>
            </a:r>
            <a:r>
              <a:rPr lang="fr-BE" dirty="0" err="1" smtClean="0"/>
              <a:t>correctness</a:t>
            </a:r>
            <a:r>
              <a:rPr lang="fr-BE" dirty="0" smtClean="0"/>
              <a:t> </a:t>
            </a:r>
            <a:r>
              <a:rPr lang="fr-BE" dirty="0" err="1" smtClean="0"/>
              <a:t>between</a:t>
            </a:r>
            <a:r>
              <a:rPr lang="fr-BE" dirty="0" smtClean="0"/>
              <a:t> </a:t>
            </a:r>
            <a:r>
              <a:rPr lang="fr-BE" dirty="0" err="1" smtClean="0"/>
              <a:t>both</a:t>
            </a:r>
            <a:r>
              <a:rPr lang="fr-BE" dirty="0" smtClean="0"/>
              <a:t> groups</a:t>
            </a:r>
          </a:p>
          <a:p>
            <a:pPr algn="ctr"/>
            <a:r>
              <a:rPr lang="fr-BE" dirty="0" smtClean="0"/>
              <a:t>p-value &lt; 0.05 =&gt; H0 </a:t>
            </a:r>
            <a:r>
              <a:rPr lang="fr-BE" dirty="0" err="1" smtClean="0"/>
              <a:t>is</a:t>
            </a:r>
            <a:r>
              <a:rPr lang="fr-BE" dirty="0" smtClean="0"/>
              <a:t> </a:t>
            </a:r>
            <a:r>
              <a:rPr lang="fr-BE" dirty="0" err="1" smtClean="0"/>
              <a:t>rejected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650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Complexité </a:t>
            </a:r>
            <a:r>
              <a:rPr lang="fr-BE" dirty="0" err="1" smtClean="0"/>
              <a:t>Cyclomatique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287413"/>
            <a:ext cx="8229600" cy="4525963"/>
          </a:xfrm>
        </p:spPr>
        <p:txBody>
          <a:bodyPr/>
          <a:lstStyle/>
          <a:p>
            <a:r>
              <a:rPr lang="fr-FR" sz="2800" u="sng" dirty="0"/>
              <a:t>Complexité </a:t>
            </a:r>
            <a:r>
              <a:rPr lang="fr-FR" sz="2800" u="sng" dirty="0" err="1"/>
              <a:t>cyclomatique</a:t>
            </a:r>
            <a:r>
              <a:rPr lang="fr-FR" sz="2800" dirty="0"/>
              <a:t> : nombre de chemins linéairement indépendants dans un </a:t>
            </a:r>
            <a:r>
              <a:rPr lang="fr-FR" sz="2800" dirty="0" smtClean="0"/>
              <a:t>graphe</a:t>
            </a:r>
          </a:p>
          <a:p>
            <a:endParaRPr lang="fr-BE" sz="2800" dirty="0" smtClean="0"/>
          </a:p>
          <a:p>
            <a:endParaRPr lang="en-GB" sz="2800" dirty="0" smtClean="0"/>
          </a:p>
          <a:p>
            <a:r>
              <a:rPr lang="fr-FR" sz="2800" u="sng" dirty="0" err="1" smtClean="0"/>
              <a:t>Nbre</a:t>
            </a:r>
            <a:r>
              <a:rPr lang="fr-FR" sz="2800" u="sng" dirty="0" smtClean="0"/>
              <a:t> </a:t>
            </a:r>
            <a:r>
              <a:rPr lang="fr-FR" sz="2800" u="sng" dirty="0"/>
              <a:t>d’appels récursifs</a:t>
            </a:r>
            <a:r>
              <a:rPr lang="fr-FR" sz="2800" dirty="0"/>
              <a:t> : nombre moyen de nœuds dans chaque chemin linéairement indépendant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fr-BE" dirty="0" smtClean="0"/>
              <a:t>Complexité de notre algorithme</a:t>
            </a:r>
            <a:br>
              <a:rPr lang="fr-BE" dirty="0" smtClean="0"/>
            </a:br>
            <a:r>
              <a:rPr lang="fr-BE" sz="3600" dirty="0" smtClean="0"/>
              <a:t>1. L’extraction statique du call graph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503437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/>
              <a:t>For </a:t>
            </a:r>
            <a:r>
              <a:rPr lang="fr-FR" sz="2800" dirty="0" err="1"/>
              <a:t>each</a:t>
            </a:r>
            <a:r>
              <a:rPr lang="fr-FR" sz="2800" dirty="0"/>
              <a:t> </a:t>
            </a:r>
            <a:r>
              <a:rPr lang="fr-FR" sz="2800" dirty="0" err="1"/>
              <a:t>node</a:t>
            </a:r>
            <a:r>
              <a:rPr lang="fr-FR" sz="2800" dirty="0"/>
              <a:t> </a:t>
            </a:r>
            <a:r>
              <a:rPr lang="en-GB" sz="2800" dirty="0"/>
              <a:t>∈</a:t>
            </a:r>
            <a:r>
              <a:rPr lang="fr-FR" sz="2800" dirty="0" smtClean="0"/>
              <a:t> </a:t>
            </a:r>
            <a:r>
              <a:rPr lang="fr-FR" sz="2800" dirty="0"/>
              <a:t>P</a:t>
            </a:r>
            <a:endParaRPr lang="en-GB" sz="2800" dirty="0"/>
          </a:p>
          <a:p>
            <a:pPr marL="0" indent="0">
              <a:buNone/>
            </a:pPr>
            <a:r>
              <a:rPr lang="fr-FR" sz="2800" dirty="0"/>
              <a:t>	</a:t>
            </a:r>
            <a:r>
              <a:rPr lang="fr-FR" sz="2800" dirty="0" smtClean="0"/>
              <a:t>If </a:t>
            </a:r>
            <a:r>
              <a:rPr lang="fr-FR" sz="2800" dirty="0" err="1"/>
              <a:t>node</a:t>
            </a:r>
            <a:r>
              <a:rPr lang="fr-FR" sz="2800" dirty="0"/>
              <a:t> </a:t>
            </a:r>
            <a:r>
              <a:rPr lang="fr-FR" sz="2800" dirty="0" err="1" smtClean="0"/>
              <a:t>is</a:t>
            </a:r>
            <a:r>
              <a:rPr lang="fr-FR" sz="2800" dirty="0" smtClean="0"/>
              <a:t> </a:t>
            </a:r>
            <a:r>
              <a:rPr lang="fr-FR" sz="2800" dirty="0" err="1" smtClean="0"/>
              <a:t>method</a:t>
            </a:r>
            <a:r>
              <a:rPr lang="fr-FR" sz="2800" dirty="0" smtClean="0"/>
              <a:t> call</a:t>
            </a:r>
            <a:endParaRPr lang="en-GB" sz="2800" dirty="0"/>
          </a:p>
          <a:p>
            <a:pPr marL="0" indent="0">
              <a:buNone/>
            </a:pPr>
            <a:r>
              <a:rPr lang="fr-FR" sz="2800" dirty="0"/>
              <a:t>	</a:t>
            </a:r>
            <a:r>
              <a:rPr lang="fr-FR" sz="2800" dirty="0" smtClean="0"/>
              <a:t>	</a:t>
            </a:r>
            <a:r>
              <a:rPr lang="en-GB" sz="2800" dirty="0" err="1" smtClean="0"/>
              <a:t>resolveClass</a:t>
            </a:r>
            <a:r>
              <a:rPr lang="en-GB" sz="2800" dirty="0" smtClean="0"/>
              <a:t>(</a:t>
            </a:r>
            <a:r>
              <a:rPr lang="en-GB" sz="2800" dirty="0" err="1" smtClean="0"/>
              <a:t>node.class</a:t>
            </a:r>
            <a:r>
              <a:rPr lang="en-GB" sz="2800" dirty="0"/>
              <a:t>)</a:t>
            </a:r>
          </a:p>
          <a:p>
            <a:pPr marL="0" indent="0">
              <a:buNone/>
            </a:pPr>
            <a:r>
              <a:rPr lang="en-GB" sz="2800" dirty="0" smtClean="0"/>
              <a:t>		for </a:t>
            </a:r>
            <a:r>
              <a:rPr lang="en-GB" sz="2800" dirty="0"/>
              <a:t>each input </a:t>
            </a:r>
            <a:r>
              <a:rPr lang="en-GB" sz="2800" dirty="0"/>
              <a:t>∈</a:t>
            </a:r>
            <a:r>
              <a:rPr lang="fr-FR" sz="2800" dirty="0"/>
              <a:t> </a:t>
            </a:r>
            <a:r>
              <a:rPr lang="en-GB" sz="2800" dirty="0" err="1" smtClean="0"/>
              <a:t>node.inputs</a:t>
            </a:r>
            <a:endParaRPr lang="en-GB" sz="2800" dirty="0"/>
          </a:p>
          <a:p>
            <a:pPr marL="0" indent="0">
              <a:buNone/>
            </a:pPr>
            <a:r>
              <a:rPr lang="en-GB" sz="2800" dirty="0"/>
              <a:t>		</a:t>
            </a:r>
            <a:r>
              <a:rPr lang="en-GB" sz="2800" dirty="0" smtClean="0"/>
              <a:t>	</a:t>
            </a:r>
            <a:r>
              <a:rPr lang="fr-FR" sz="2800" dirty="0" err="1" smtClean="0"/>
              <a:t>resolveInputType</a:t>
            </a:r>
            <a:r>
              <a:rPr lang="fr-FR" sz="2800" dirty="0" smtClean="0"/>
              <a:t>(input</a:t>
            </a:r>
            <a:r>
              <a:rPr lang="fr-FR" sz="2800" dirty="0"/>
              <a:t>)</a:t>
            </a:r>
            <a:endParaRPr lang="en-GB" sz="2800" dirty="0"/>
          </a:p>
          <a:p>
            <a:pPr marL="0" lvl="0" indent="0">
              <a:buNone/>
            </a:pPr>
            <a:endParaRPr lang="fr-FR" sz="2800" dirty="0" smtClean="0"/>
          </a:p>
          <a:p>
            <a:pPr marL="0" lvl="0" indent="0">
              <a:buNone/>
            </a:pPr>
            <a:r>
              <a:rPr lang="fr-FR" sz="2800" dirty="0" smtClean="0">
                <a:sym typeface="Wingdings" panose="05000000000000000000" pitchFamily="2" charset="2"/>
              </a:rPr>
              <a:t> </a:t>
            </a:r>
            <a:r>
              <a:rPr lang="fr-FR" sz="2800" dirty="0" smtClean="0"/>
              <a:t>O(n3</a:t>
            </a:r>
            <a:r>
              <a:rPr lang="fr-FR" sz="2800" dirty="0"/>
              <a:t>)</a:t>
            </a:r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391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274638"/>
            <a:ext cx="8229600" cy="1143000"/>
          </a:xfrm>
        </p:spPr>
        <p:txBody>
          <a:bodyPr/>
          <a:lstStyle/>
          <a:p>
            <a:r>
              <a:rPr lang="fr-BE" dirty="0" smtClean="0"/>
              <a:t>L’extraction statique du call graph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27373"/>
            <a:ext cx="879532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sz="2400" dirty="0" smtClean="0"/>
              <a:t>Problème indécidable!</a:t>
            </a:r>
          </a:p>
          <a:p>
            <a:pPr marL="0" indent="0">
              <a:buNone/>
            </a:pPr>
            <a:r>
              <a:rPr lang="fr-BE" sz="2400" dirty="0" smtClean="0">
                <a:sym typeface="Wingdings" panose="05000000000000000000" pitchFamily="2" charset="2"/>
              </a:rPr>
              <a:t>	 sur-approximation des chemins</a:t>
            </a:r>
          </a:p>
          <a:p>
            <a:pPr marL="0" indent="0">
              <a:buNone/>
            </a:pPr>
            <a:endParaRPr lang="fr-BE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BE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sz="2400" dirty="0" smtClean="0">
                <a:sym typeface="Wingdings" panose="05000000000000000000" pitchFamily="2" charset="2"/>
              </a:rPr>
              <a:t>Exemples de sur-approximations:</a:t>
            </a:r>
          </a:p>
          <a:p>
            <a:pPr marL="0" indent="0">
              <a:buNone/>
            </a:pPr>
            <a:r>
              <a:rPr lang="fr-BE" sz="2400" dirty="0">
                <a:sym typeface="Wingdings" panose="05000000000000000000" pitchFamily="2" charset="2"/>
              </a:rPr>
              <a:t>	</a:t>
            </a:r>
            <a:r>
              <a:rPr lang="fr-BE" sz="2400" dirty="0" smtClean="0">
                <a:sym typeface="Wingdings" panose="05000000000000000000" pitchFamily="2" charset="2"/>
              </a:rPr>
              <a:t>1. If-</a:t>
            </a:r>
            <a:r>
              <a:rPr lang="fr-BE" sz="2400" dirty="0" err="1" smtClean="0">
                <a:sym typeface="Wingdings" panose="05000000000000000000" pitchFamily="2" charset="2"/>
              </a:rPr>
              <a:t>then</a:t>
            </a:r>
            <a:r>
              <a:rPr lang="fr-BE" sz="2400" dirty="0" smtClean="0">
                <a:sym typeface="Wingdings" panose="05000000000000000000" pitchFamily="2" charset="2"/>
              </a:rPr>
              <a:t>-</a:t>
            </a:r>
            <a:r>
              <a:rPr lang="fr-BE" sz="2400" dirty="0" err="1" smtClean="0">
                <a:sym typeface="Wingdings" panose="05000000000000000000" pitchFamily="2" charset="2"/>
              </a:rPr>
              <a:t>else</a:t>
            </a:r>
            <a:r>
              <a:rPr lang="fr-BE" sz="2400" dirty="0" smtClean="0">
                <a:sym typeface="Wingdings" panose="05000000000000000000" pitchFamily="2" charset="2"/>
              </a:rPr>
              <a:t> dépendants</a:t>
            </a:r>
          </a:p>
          <a:p>
            <a:pPr marL="0" indent="0">
              <a:buNone/>
            </a:pPr>
            <a:endParaRPr lang="fr-BE" sz="2400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fr-BE" sz="2400" dirty="0">
                <a:sym typeface="Wingdings" panose="05000000000000000000" pitchFamily="2" charset="2"/>
              </a:rPr>
              <a:t>	</a:t>
            </a:r>
            <a:r>
              <a:rPr lang="fr-BE" sz="2400" dirty="0" smtClean="0">
                <a:sym typeface="Wingdings" panose="05000000000000000000" pitchFamily="2" charset="2"/>
              </a:rPr>
              <a:t>2. </a:t>
            </a:r>
            <a:r>
              <a:rPr lang="fr-BE" sz="2400" dirty="0" err="1" smtClean="0">
                <a:sym typeface="Wingdings" panose="05000000000000000000" pitchFamily="2" charset="2"/>
              </a:rPr>
              <a:t>Dispatch</a:t>
            </a:r>
            <a:r>
              <a:rPr lang="fr-BE" sz="2400" dirty="0" smtClean="0">
                <a:sym typeface="Wingdings" panose="05000000000000000000" pitchFamily="2" charset="2"/>
              </a:rPr>
              <a:t> dynamique (déterminer quelle implémentation 	d’une opération polymorphique devra être appelée à 	l’exécution)  pas </a:t>
            </a:r>
            <a:r>
              <a:rPr lang="fr-BE" sz="2400" dirty="0" err="1" smtClean="0">
                <a:sym typeface="Wingdings" panose="05000000000000000000" pitchFamily="2" charset="2"/>
              </a:rPr>
              <a:t>tjs</a:t>
            </a:r>
            <a:r>
              <a:rPr lang="fr-BE" sz="2400" dirty="0" smtClean="0">
                <a:sym typeface="Wingdings" panose="05000000000000000000" pitchFamily="2" charset="2"/>
              </a:rPr>
              <a:t> possible  ensemble des possibilités</a:t>
            </a:r>
            <a:endParaRPr lang="fr-BE" sz="2400" dirty="0">
              <a:sym typeface="Wingdings" panose="05000000000000000000" pitchFamily="2" charset="2"/>
            </a:endParaRP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112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431429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Complexité </a:t>
            </a:r>
            <a:r>
              <a:rPr lang="fr-FR" sz="2400" dirty="0"/>
              <a:t>de l’analyse elle-même est linéaire : dans le pire des cas on visite tous les nœuds.</a:t>
            </a:r>
            <a:endParaRPr lang="en-GB" sz="2400" dirty="0"/>
          </a:p>
          <a:p>
            <a:pPr marL="0" indent="0">
              <a:buNone/>
            </a:pPr>
            <a:endParaRPr lang="fr-FR" sz="2400" dirty="0" smtClean="0"/>
          </a:p>
          <a:p>
            <a:pPr marL="0" indent="0">
              <a:buNone/>
            </a:pPr>
            <a:r>
              <a:rPr lang="fr-FR" sz="2400" dirty="0" smtClean="0"/>
              <a:t>De </a:t>
            </a:r>
            <a:r>
              <a:rPr lang="fr-FR" sz="2400" dirty="0"/>
              <a:t>plus, on ne considère pas les appels </a:t>
            </a:r>
            <a:r>
              <a:rPr lang="fr-FR" sz="2400" dirty="0" smtClean="0"/>
              <a:t>récursifs/</a:t>
            </a:r>
            <a:r>
              <a:rPr lang="fr-FR" sz="2400" dirty="0" err="1" smtClean="0"/>
              <a:t>while</a:t>
            </a:r>
            <a:r>
              <a:rPr lang="fr-FR" sz="2400" dirty="0" smtClean="0"/>
              <a:t>/for/… </a:t>
            </a:r>
          </a:p>
          <a:p>
            <a:pPr marL="0" indent="0">
              <a:buNone/>
            </a:pPr>
            <a:r>
              <a:rPr lang="fr-FR" sz="2400" dirty="0" smtClean="0">
                <a:sym typeface="Wingdings"/>
              </a:rPr>
              <a:t></a:t>
            </a:r>
            <a:r>
              <a:rPr lang="fr-FR" sz="2400" dirty="0" smtClean="0"/>
              <a:t> </a:t>
            </a:r>
            <a:r>
              <a:rPr lang="fr-FR" sz="2400" dirty="0"/>
              <a:t>imprécision</a:t>
            </a:r>
            <a:endParaRPr lang="en-GB" sz="2400" dirty="0"/>
          </a:p>
          <a:p>
            <a:endParaRPr lang="en-GB" sz="2400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fr-BE" dirty="0" smtClean="0"/>
              <a:t>Complexité de notre algorithme</a:t>
            </a:r>
            <a:br>
              <a:rPr lang="fr-BE" dirty="0" smtClean="0"/>
            </a:br>
            <a:r>
              <a:rPr lang="fr-BE" sz="3600" dirty="0"/>
              <a:t>2</a:t>
            </a:r>
            <a:r>
              <a:rPr lang="fr-BE" sz="3600" dirty="0" smtClean="0"/>
              <a:t>. La reconstruction statique des requêtes SQL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78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Soundness</a:t>
            </a:r>
            <a:r>
              <a:rPr lang="fr-BE" dirty="0" smtClean="0"/>
              <a:t> &amp; </a:t>
            </a:r>
            <a:r>
              <a:rPr lang="fr-BE" dirty="0" err="1" smtClean="0"/>
              <a:t>Completeness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FR" u="sng" dirty="0"/>
              <a:t>Sound</a:t>
            </a:r>
            <a:r>
              <a:rPr lang="fr-FR" dirty="0"/>
              <a:t> : on ne trouve que des résultats </a:t>
            </a:r>
            <a:r>
              <a:rPr lang="fr-FR" dirty="0" smtClean="0"/>
              <a:t>réels </a:t>
            </a:r>
          </a:p>
          <a:p>
            <a:pPr marL="0" indent="0">
              <a:buNone/>
            </a:pPr>
            <a:r>
              <a:rPr lang="fr-FR" dirty="0" smtClean="0"/>
              <a:t>(pas de faux positifs)  </a:t>
            </a:r>
          </a:p>
          <a:p>
            <a:pPr>
              <a:buFont typeface="Wingdings"/>
              <a:buChar char="è"/>
            </a:pPr>
            <a:r>
              <a:rPr lang="fr-FR" dirty="0" smtClean="0"/>
              <a:t>toutes </a:t>
            </a:r>
            <a:r>
              <a:rPr lang="fr-FR" dirty="0"/>
              <a:t>les requêtes extraites sont </a:t>
            </a:r>
            <a:r>
              <a:rPr lang="fr-FR" b="1" dirty="0" smtClean="0"/>
              <a:t>valides</a:t>
            </a:r>
          </a:p>
          <a:p>
            <a:pPr>
              <a:buFont typeface="Wingdings"/>
              <a:buChar char="è"/>
            </a:pPr>
            <a:endParaRPr lang="fr-FR" b="1" dirty="0"/>
          </a:p>
          <a:p>
            <a:pPr marL="0" indent="0">
              <a:buNone/>
            </a:pPr>
            <a:r>
              <a:rPr lang="fr-FR" u="sng" dirty="0" smtClean="0"/>
              <a:t>Complete</a:t>
            </a:r>
            <a:r>
              <a:rPr lang="fr-FR" dirty="0" smtClean="0"/>
              <a:t> : </a:t>
            </a:r>
            <a:r>
              <a:rPr lang="fr-FR" dirty="0"/>
              <a:t>on trouve tous les </a:t>
            </a:r>
            <a:r>
              <a:rPr lang="fr-FR" dirty="0" smtClean="0"/>
              <a:t>requêtes </a:t>
            </a:r>
            <a:r>
              <a:rPr lang="fr-FR" b="1" dirty="0" smtClean="0"/>
              <a:t>possibles</a:t>
            </a:r>
            <a:r>
              <a:rPr lang="fr-FR" dirty="0" smtClean="0"/>
              <a:t> (pas </a:t>
            </a:r>
            <a:r>
              <a:rPr lang="fr-FR" dirty="0"/>
              <a:t>de faux négatifs) </a:t>
            </a:r>
            <a:endParaRPr lang="en-GB" u="sng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438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2800" dirty="0"/>
              <a:t>Raisons d’extraire des requêtes </a:t>
            </a:r>
            <a:r>
              <a:rPr lang="fr-FR" sz="2800" b="1" dirty="0"/>
              <a:t>invalides</a:t>
            </a:r>
            <a:r>
              <a:rPr lang="fr-FR" sz="2800" dirty="0"/>
              <a:t> </a:t>
            </a:r>
            <a:endParaRPr lang="fr-FR" sz="2800" dirty="0" smtClean="0"/>
          </a:p>
          <a:p>
            <a:r>
              <a:rPr lang="fr-FR" sz="2400" dirty="0" smtClean="0"/>
              <a:t>extraire </a:t>
            </a:r>
            <a:r>
              <a:rPr lang="fr-FR" sz="2400" dirty="0"/>
              <a:t>statiquement le call graph </a:t>
            </a:r>
            <a:r>
              <a:rPr lang="fr-FR" sz="2400" dirty="0" smtClean="0"/>
              <a:t>est indécidable </a:t>
            </a:r>
          </a:p>
          <a:p>
            <a:r>
              <a:rPr lang="fr-FR" sz="2400" dirty="0" smtClean="0"/>
              <a:t>sur-approximation</a:t>
            </a:r>
          </a:p>
          <a:p>
            <a:pPr marL="0" indent="0">
              <a:buNone/>
            </a:pPr>
            <a:endParaRPr lang="fr-FR" sz="2800" dirty="0"/>
          </a:p>
          <a:p>
            <a:pPr marL="0" indent="0">
              <a:buNone/>
            </a:pPr>
            <a:r>
              <a:rPr lang="fr-FR" sz="2800" dirty="0" smtClean="0"/>
              <a:t>Raisons de louper des requêtes:</a:t>
            </a:r>
          </a:p>
          <a:p>
            <a:r>
              <a:rPr lang="fr-FR" sz="2400" dirty="0" smtClean="0">
                <a:sym typeface="Wingdings" panose="05000000000000000000" pitchFamily="2" charset="2"/>
              </a:rPr>
              <a:t>I</a:t>
            </a:r>
            <a:r>
              <a:rPr lang="fr-FR" sz="2400" dirty="0" smtClean="0"/>
              <a:t>nfinité </a:t>
            </a:r>
            <a:r>
              <a:rPr lang="fr-FR" sz="2400" dirty="0"/>
              <a:t>d’API possible pour construire </a:t>
            </a:r>
            <a:r>
              <a:rPr lang="fr-FR" sz="2400" dirty="0" smtClean="0"/>
              <a:t>un string (</a:t>
            </a:r>
            <a:r>
              <a:rPr lang="fr-FR" sz="2400" dirty="0" err="1" smtClean="0"/>
              <a:t>ex:StringBuilder</a:t>
            </a:r>
            <a:r>
              <a:rPr lang="fr-FR" sz="2400" dirty="0" smtClean="0"/>
              <a:t>)</a:t>
            </a:r>
          </a:p>
          <a:p>
            <a:r>
              <a:rPr lang="fr-FR" sz="2400" dirty="0"/>
              <a:t>user-</a:t>
            </a:r>
            <a:r>
              <a:rPr lang="fr-FR" sz="2400" dirty="0" err="1"/>
              <a:t>given</a:t>
            </a:r>
            <a:r>
              <a:rPr lang="fr-FR" sz="2400" dirty="0"/>
              <a:t> input formant la </a:t>
            </a:r>
            <a:r>
              <a:rPr lang="fr-FR" sz="2400" dirty="0" smtClean="0"/>
              <a:t>requête SQL</a:t>
            </a:r>
          </a:p>
          <a:p>
            <a:r>
              <a:rPr lang="fr-FR" sz="2400" dirty="0" smtClean="0"/>
              <a:t>For/</a:t>
            </a:r>
            <a:r>
              <a:rPr lang="fr-FR" sz="2400" dirty="0" err="1" smtClean="0"/>
              <a:t>while</a:t>
            </a:r>
            <a:r>
              <a:rPr lang="fr-FR" sz="2400" dirty="0" smtClean="0"/>
              <a:t>/appels récursifs/…</a:t>
            </a:r>
          </a:p>
          <a:p>
            <a:pPr marL="0" indent="0">
              <a:buNone/>
            </a:pPr>
            <a:endParaRPr lang="en-GB" sz="2800" dirty="0"/>
          </a:p>
          <a:p>
            <a:endParaRPr lang="en-GB" sz="28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/>
              <a:t>Soundness</a:t>
            </a:r>
            <a:r>
              <a:rPr lang="fr-BE" dirty="0"/>
              <a:t> &amp; </a:t>
            </a:r>
            <a:r>
              <a:rPr lang="fr-BE" dirty="0" err="1"/>
              <a:t>Completeness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153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ésultat de recherche d'images pour &quot;archive storage drawer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-99392"/>
            <a:ext cx="11430000" cy="814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149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smtClean="0"/>
              <a:t>Distribuer la responsabilité au sein des développeurs: quelle stratégie 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295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smtClean="0"/>
              <a:t>Distribuer la responsabilité au sein des développeurs: quelle stratégie 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9938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smtClean="0"/>
              <a:t>Stratégie n°1: ultra-permissive </a:t>
            </a:r>
          </a:p>
        </p:txBody>
      </p:sp>
    </p:spTree>
    <p:extLst>
      <p:ext uri="{BB962C8B-B14F-4D97-AF65-F5344CB8AC3E}">
        <p14:creationId xmlns:p14="http://schemas.microsoft.com/office/powerpoint/2010/main" val="206936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smtClean="0"/>
              <a:t>Distribuer la responsabilité au sein des développeurs: quelle stratégie 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9938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smtClean="0"/>
              <a:t>Stratégie n°1: ultra-permissive </a:t>
            </a:r>
          </a:p>
          <a:p>
            <a:pPr marL="0" indent="0">
              <a:buNone/>
            </a:pPr>
            <a:endParaRPr lang="fr-BE" dirty="0" smtClean="0"/>
          </a:p>
          <a:p>
            <a:pPr marL="0" indent="0">
              <a:buNone/>
            </a:pPr>
            <a:r>
              <a:rPr lang="fr-BE" dirty="0" smtClean="0"/>
              <a:t>+ : pas dépendant de certains développeurs</a:t>
            </a:r>
          </a:p>
          <a:p>
            <a:pPr marL="0" indent="0">
              <a:buNone/>
            </a:pPr>
            <a:endParaRPr lang="fr-BE" dirty="0" smtClean="0"/>
          </a:p>
          <a:p>
            <a:pPr marL="0" indent="0">
              <a:buNone/>
            </a:pPr>
            <a:r>
              <a:rPr lang="fr-BE" dirty="0" smtClean="0"/>
              <a:t>- : détérioration progressive de la qualité du                          schéma de la base de données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59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smtClean="0"/>
              <a:t>Distribuer la responsabilité au sein des développeurs: quelle stratégie 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9938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smtClean="0"/>
              <a:t>Stratégie n°1: ultra-permissive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66704"/>
            <a:ext cx="7926288" cy="346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034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smtClean="0"/>
              <a:t>Distribuer la responsabilité au sein des développeurs: quelle stratégie 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9938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smtClean="0"/>
              <a:t>Stratégie n°2: ultra-restrictive </a:t>
            </a:r>
          </a:p>
          <a:p>
            <a:pPr marL="0" indent="0">
              <a:buNone/>
            </a:pPr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1830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smtClean="0"/>
              <a:t>Distribuer la responsabilité au sein des développeurs: quelle stratégie 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9938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fr-BE" u="sng" dirty="0" smtClean="0"/>
              <a:t>Stratégie n°2: ultra-restrictive </a:t>
            </a:r>
          </a:p>
          <a:p>
            <a:pPr marL="0" indent="0">
              <a:buNone/>
            </a:pPr>
            <a:endParaRPr lang="fr-BE" dirty="0" smtClean="0"/>
          </a:p>
          <a:p>
            <a:pPr marL="0" indent="0">
              <a:buNone/>
            </a:pPr>
            <a:r>
              <a:rPr lang="fr-BE" dirty="0" smtClean="0"/>
              <a:t>+ : moins de désordre et une documentation mieux tenue à jour</a:t>
            </a:r>
          </a:p>
          <a:p>
            <a:pPr marL="0" indent="0">
              <a:buNone/>
            </a:pPr>
            <a:endParaRPr lang="fr-BE" dirty="0" smtClean="0"/>
          </a:p>
          <a:p>
            <a:pPr marL="0" indent="0">
              <a:buNone/>
            </a:pPr>
            <a:r>
              <a:rPr lang="fr-BE" dirty="0" smtClean="0"/>
              <a:t>- : dépendant de ces spécialistes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294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smtClean="0"/>
              <a:t>L’hétérogénéité, une mauvaise chose?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31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smtClean="0"/>
              <a:t>L’hétérogénéité, une mauvaise chose?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BE" dirty="0" smtClean="0"/>
              <a:t>Pourquoi introduire plusieurs technologies?</a:t>
            </a:r>
          </a:p>
          <a:p>
            <a:pPr marL="0" indent="0">
              <a:buNone/>
            </a:pPr>
            <a:endParaRPr lang="fr-BE" dirty="0" smtClean="0"/>
          </a:p>
          <a:p>
            <a:pPr marL="514350" indent="-514350">
              <a:buAutoNum type="arabicParenR"/>
            </a:pPr>
            <a:r>
              <a:rPr lang="fr-BE" dirty="0" smtClean="0"/>
              <a:t>Préférences de certains développeurs</a:t>
            </a:r>
          </a:p>
          <a:p>
            <a:pPr marL="514350" indent="-514350">
              <a:buAutoNum type="arabicParenR"/>
            </a:pPr>
            <a:r>
              <a:rPr lang="fr-BE" dirty="0" smtClean="0"/>
              <a:t>Emergence de nouvelles technologies</a:t>
            </a:r>
          </a:p>
          <a:p>
            <a:pPr marL="514350" indent="-514350">
              <a:buAutoNum type="arabicParenR"/>
            </a:pPr>
            <a:r>
              <a:rPr lang="fr-BE" dirty="0" err="1" smtClean="0"/>
              <a:t>Complémentariser</a:t>
            </a:r>
            <a:r>
              <a:rPr lang="fr-BE" dirty="0" smtClean="0"/>
              <a:t> une technologie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840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BE" dirty="0" smtClean="0"/>
              <a:t>L’hétérogénéité, une mauvaise chose?</a:t>
            </a:r>
            <a:endParaRPr lang="en-GB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BE" u="sng" dirty="0" smtClean="0"/>
              <a:t>Leçons apprises:</a:t>
            </a:r>
          </a:p>
          <a:p>
            <a:pPr marL="0" indent="0">
              <a:buNone/>
            </a:pPr>
            <a:endParaRPr lang="fr-BE" dirty="0"/>
          </a:p>
          <a:p>
            <a:pPr marL="514350" indent="-514350">
              <a:buAutoNum type="arabicParenR"/>
            </a:pPr>
            <a:r>
              <a:rPr lang="fr-BE" dirty="0" smtClean="0"/>
              <a:t>ORM &gt; JDBC</a:t>
            </a:r>
            <a:r>
              <a:rPr lang="fr-BE" dirty="0" smtClean="0">
                <a:sym typeface="Wingdings" panose="05000000000000000000" pitchFamily="2" charset="2"/>
              </a:rPr>
              <a:t>: l’évolution se fait plus facilement lorsqu’on utilise des </a:t>
            </a:r>
            <a:r>
              <a:rPr lang="fr-BE" dirty="0" err="1" smtClean="0">
                <a:sym typeface="Wingdings" panose="05000000000000000000" pitchFamily="2" charset="2"/>
              </a:rPr>
              <a:t>mappings</a:t>
            </a:r>
            <a:endParaRPr lang="fr-BE" dirty="0" smtClean="0">
              <a:sym typeface="Wingdings" panose="05000000000000000000" pitchFamily="2" charset="2"/>
            </a:endParaRPr>
          </a:p>
          <a:p>
            <a:pPr marL="514350" indent="-514350">
              <a:buAutoNum type="arabicParenR"/>
            </a:pPr>
            <a:endParaRPr lang="fr-BE" dirty="0" smtClean="0">
              <a:sym typeface="Wingdings" panose="05000000000000000000" pitchFamily="2" charset="2"/>
            </a:endParaRPr>
          </a:p>
          <a:p>
            <a:pPr marL="514350" indent="-514350">
              <a:buAutoNum type="arabicParenR"/>
            </a:pPr>
            <a:r>
              <a:rPr lang="fr-BE" dirty="0" smtClean="0">
                <a:sym typeface="Wingdings" panose="05000000000000000000" pitchFamily="2" charset="2"/>
              </a:rPr>
              <a:t>JDBC &gt; ORM: performance</a:t>
            </a:r>
          </a:p>
          <a:p>
            <a:pPr marL="514350" indent="-514350">
              <a:buAutoNum type="arabicParenR"/>
            </a:pPr>
            <a:endParaRPr lang="fr-BE" dirty="0">
              <a:sym typeface="Wingdings" panose="05000000000000000000" pitchFamily="2" charset="2"/>
            </a:endParaRPr>
          </a:p>
          <a:p>
            <a:pPr>
              <a:buFont typeface="Wingdings"/>
              <a:buChar char="è"/>
            </a:pPr>
            <a:r>
              <a:rPr lang="fr-BE" b="1" dirty="0" smtClean="0">
                <a:sym typeface="Wingdings" panose="05000000000000000000" pitchFamily="2" charset="2"/>
              </a:rPr>
              <a:t>Conclusions: </a:t>
            </a:r>
            <a:r>
              <a:rPr lang="fr-BE" dirty="0" smtClean="0">
                <a:sym typeface="Wingdings" panose="05000000000000000000" pitchFamily="2" charset="2"/>
              </a:rPr>
              <a:t>ORM + JDBC</a:t>
            </a:r>
            <a:r>
              <a:rPr lang="fr-BE" b="1" dirty="0" smtClean="0">
                <a:sym typeface="Wingdings" panose="05000000000000000000" pitchFamily="2" charset="2"/>
              </a:rPr>
              <a:t>     </a:t>
            </a:r>
          </a:p>
          <a:p>
            <a:pPr marL="0" indent="0">
              <a:buNone/>
            </a:pPr>
            <a:r>
              <a:rPr lang="fr-BE" b="1" dirty="0" smtClean="0">
                <a:sym typeface="Wingdings" panose="05000000000000000000" pitchFamily="2" charset="2"/>
              </a:rPr>
              <a:t>à condition que les développeurs soient bien formés et disciplinés!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0844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ésultat de recherche d'images pour &quot;plan d'archive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2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  <p:sp>
        <p:nvSpPr>
          <p:cNvPr id="3" name="Line 22"/>
          <p:cNvSpPr>
            <a:spLocks noChangeAspect="1" noChangeShapeType="1"/>
          </p:cNvSpPr>
          <p:nvPr/>
        </p:nvSpPr>
        <p:spPr bwMode="auto">
          <a:xfrm>
            <a:off x="2951683" y="2681809"/>
            <a:ext cx="703263" cy="0"/>
          </a:xfrm>
          <a:prstGeom prst="line">
            <a:avLst/>
          </a:prstGeom>
          <a:noFill/>
          <a:ln w="50800">
            <a:solidFill>
              <a:srgbClr val="B2B2B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/>
          </a:p>
        </p:txBody>
      </p:sp>
      <p:sp>
        <p:nvSpPr>
          <p:cNvPr id="5" name="Rectangle 23"/>
          <p:cNvSpPr>
            <a:spLocks noChangeAspect="1" noChangeArrowheads="1"/>
          </p:cNvSpPr>
          <p:nvPr/>
        </p:nvSpPr>
        <p:spPr bwMode="auto">
          <a:xfrm>
            <a:off x="3635896" y="5183709"/>
            <a:ext cx="1508125" cy="514350"/>
          </a:xfrm>
          <a:prstGeom prst="rect">
            <a:avLst/>
          </a:prstGeom>
          <a:solidFill>
            <a:srgbClr val="DDDDD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90500" prstMaterial="legacyMatte">
            <a:bevelT w="13500" h="13500" prst="angle"/>
            <a:bevelB w="13500" h="13500" prst="angle"/>
            <a:extrusionClr>
              <a:srgbClr val="DDDDDD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fr-FR" sz="1200" b="1" dirty="0" smtClean="0">
                <a:solidFill>
                  <a:srgbClr val="FFFFFF"/>
                </a:solidFill>
                <a:latin typeface="Arial" charset="0"/>
              </a:rPr>
              <a:t>Codage</a:t>
            </a:r>
            <a:endParaRPr lang="fr-FR" sz="12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" name="Oval 24"/>
          <p:cNvSpPr>
            <a:spLocks noChangeAspect="1" noChangeArrowheads="1"/>
          </p:cNvSpPr>
          <p:nvPr/>
        </p:nvSpPr>
        <p:spPr bwMode="auto">
          <a:xfrm>
            <a:off x="5923483" y="5090046"/>
            <a:ext cx="1260475" cy="573088"/>
          </a:xfrm>
          <a:prstGeom prst="ellipse">
            <a:avLst/>
          </a:prstGeom>
          <a:solidFill>
            <a:srgbClr val="FFFFCC"/>
          </a:solidFill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000" b="1" dirty="0" smtClean="0">
                <a:latin typeface="Arial" charset="0"/>
              </a:rPr>
              <a:t>Code DDL</a:t>
            </a:r>
            <a:endParaRPr lang="fr-FR" sz="1000" b="1" dirty="0">
              <a:latin typeface="Arial" charset="0"/>
            </a:endParaRPr>
          </a:p>
        </p:txBody>
      </p:sp>
      <p:sp>
        <p:nvSpPr>
          <p:cNvPr id="7" name="Line 25"/>
          <p:cNvSpPr>
            <a:spLocks noChangeAspect="1" noChangeShapeType="1"/>
          </p:cNvSpPr>
          <p:nvPr/>
        </p:nvSpPr>
        <p:spPr bwMode="auto">
          <a:xfrm>
            <a:off x="5224983" y="5380559"/>
            <a:ext cx="703263" cy="0"/>
          </a:xfrm>
          <a:prstGeom prst="line">
            <a:avLst/>
          </a:prstGeom>
          <a:noFill/>
          <a:ln w="50800">
            <a:solidFill>
              <a:srgbClr val="B2B2B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/>
          </a:p>
        </p:txBody>
      </p:sp>
      <p:sp>
        <p:nvSpPr>
          <p:cNvPr id="8" name="Rectangle 27"/>
          <p:cNvSpPr>
            <a:spLocks noChangeAspect="1" noChangeArrowheads="1"/>
          </p:cNvSpPr>
          <p:nvPr/>
        </p:nvSpPr>
        <p:spPr bwMode="auto">
          <a:xfrm>
            <a:off x="3635896" y="4286771"/>
            <a:ext cx="1508125" cy="514350"/>
          </a:xfrm>
          <a:prstGeom prst="rect">
            <a:avLst/>
          </a:prstGeom>
          <a:solidFill>
            <a:srgbClr val="DDDDD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90500" prstMaterial="legacyMatte">
            <a:bevelT w="13500" h="13500" prst="angle"/>
            <a:bevelB w="13500" h="13500" prst="angle"/>
            <a:extrusionClr>
              <a:srgbClr val="DDDDDD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fr-FR" sz="1200" b="1" dirty="0" smtClean="0">
                <a:solidFill>
                  <a:srgbClr val="FFFFFF"/>
                </a:solidFill>
                <a:latin typeface="Arial" charset="0"/>
              </a:rPr>
              <a:t>Conception</a:t>
            </a:r>
          </a:p>
          <a:p>
            <a:pPr algn="ctr">
              <a:defRPr/>
            </a:pPr>
            <a:r>
              <a:rPr lang="fr-FR" sz="1200" b="1" dirty="0" smtClean="0">
                <a:solidFill>
                  <a:srgbClr val="FFFFFF"/>
                </a:solidFill>
                <a:latin typeface="Arial" charset="0"/>
              </a:rPr>
              <a:t>physique</a:t>
            </a:r>
            <a:endParaRPr lang="fr-FR" sz="12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9" name="Line 28"/>
          <p:cNvSpPr>
            <a:spLocks noChangeAspect="1" noChangeShapeType="1"/>
          </p:cNvSpPr>
          <p:nvPr/>
        </p:nvSpPr>
        <p:spPr bwMode="auto">
          <a:xfrm>
            <a:off x="5224983" y="4480446"/>
            <a:ext cx="703263" cy="0"/>
          </a:xfrm>
          <a:prstGeom prst="line">
            <a:avLst/>
          </a:prstGeom>
          <a:noFill/>
          <a:ln w="50800">
            <a:solidFill>
              <a:srgbClr val="B2B2B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/>
          </a:p>
        </p:txBody>
      </p:sp>
      <p:sp>
        <p:nvSpPr>
          <p:cNvPr id="10" name="Rectangle 30"/>
          <p:cNvSpPr>
            <a:spLocks noChangeAspect="1" noChangeArrowheads="1"/>
          </p:cNvSpPr>
          <p:nvPr/>
        </p:nvSpPr>
        <p:spPr bwMode="auto">
          <a:xfrm>
            <a:off x="3635896" y="3389834"/>
            <a:ext cx="1508125" cy="514350"/>
          </a:xfrm>
          <a:prstGeom prst="rect">
            <a:avLst/>
          </a:prstGeom>
          <a:solidFill>
            <a:srgbClr val="DDDDD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90500" prstMaterial="legacyMatte">
            <a:bevelT w="13500" h="13500" prst="angle"/>
            <a:bevelB w="13500" h="13500" prst="angle"/>
            <a:extrusionClr>
              <a:srgbClr val="DDDDDD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fr-FR" sz="1200" b="1" dirty="0" smtClean="0">
                <a:solidFill>
                  <a:srgbClr val="FFFFFF"/>
                </a:solidFill>
                <a:latin typeface="Arial" charset="0"/>
              </a:rPr>
              <a:t>Conception</a:t>
            </a:r>
          </a:p>
          <a:p>
            <a:pPr algn="ctr">
              <a:defRPr/>
            </a:pPr>
            <a:r>
              <a:rPr lang="fr-FR" sz="1200" b="1" dirty="0" smtClean="0">
                <a:solidFill>
                  <a:srgbClr val="FFFFFF"/>
                </a:solidFill>
                <a:latin typeface="Arial" charset="0"/>
              </a:rPr>
              <a:t>logique</a:t>
            </a:r>
            <a:endParaRPr lang="fr-FR" sz="1200" b="1" dirty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" name="Line 31"/>
          <p:cNvSpPr>
            <a:spLocks noChangeAspect="1" noChangeShapeType="1"/>
          </p:cNvSpPr>
          <p:nvPr/>
        </p:nvSpPr>
        <p:spPr bwMode="auto">
          <a:xfrm>
            <a:off x="5224983" y="3581921"/>
            <a:ext cx="703263" cy="0"/>
          </a:xfrm>
          <a:prstGeom prst="line">
            <a:avLst/>
          </a:prstGeom>
          <a:noFill/>
          <a:ln w="50800">
            <a:solidFill>
              <a:srgbClr val="B2B2B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/>
          </a:p>
        </p:txBody>
      </p:sp>
      <p:sp>
        <p:nvSpPr>
          <p:cNvPr id="12" name="Rectangle 33"/>
          <p:cNvSpPr>
            <a:spLocks noChangeAspect="1" noChangeArrowheads="1"/>
          </p:cNvSpPr>
          <p:nvPr/>
        </p:nvSpPr>
        <p:spPr bwMode="auto">
          <a:xfrm>
            <a:off x="3635896" y="2492896"/>
            <a:ext cx="1508125" cy="514350"/>
          </a:xfrm>
          <a:prstGeom prst="rect">
            <a:avLst/>
          </a:prstGeom>
          <a:solidFill>
            <a:srgbClr val="DDDDDD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290500" prstMaterial="legacyMatte">
            <a:bevelT w="13500" h="13500" prst="angle"/>
            <a:bevelB w="13500" h="13500" prst="angle"/>
            <a:extrusionClr>
              <a:srgbClr val="DDDDDD"/>
            </a:extrusionClr>
          </a:sp3d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pPr algn="ctr">
              <a:defRPr/>
            </a:pPr>
            <a:r>
              <a:rPr lang="fr-FR" sz="1200" b="1" dirty="0" smtClean="0">
                <a:solidFill>
                  <a:schemeClr val="bg1"/>
                </a:solidFill>
                <a:latin typeface="Arial" charset="0"/>
              </a:rPr>
              <a:t>Analyse </a:t>
            </a:r>
          </a:p>
          <a:p>
            <a:pPr algn="ctr">
              <a:defRPr/>
            </a:pPr>
            <a:r>
              <a:rPr lang="fr-FR" sz="1200" b="1" dirty="0" smtClean="0">
                <a:solidFill>
                  <a:schemeClr val="bg1"/>
                </a:solidFill>
                <a:latin typeface="Arial" charset="0"/>
              </a:rPr>
              <a:t>conceptuelle</a:t>
            </a:r>
            <a:endParaRPr lang="fr-FR" sz="12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3" name="Line 34"/>
          <p:cNvSpPr>
            <a:spLocks noChangeAspect="1" noChangeShapeType="1"/>
          </p:cNvSpPr>
          <p:nvPr/>
        </p:nvSpPr>
        <p:spPr bwMode="auto">
          <a:xfrm>
            <a:off x="5224983" y="2681809"/>
            <a:ext cx="703263" cy="0"/>
          </a:xfrm>
          <a:prstGeom prst="line">
            <a:avLst/>
          </a:prstGeom>
          <a:noFill/>
          <a:ln w="50800">
            <a:solidFill>
              <a:srgbClr val="B2B2B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fr-FR"/>
          </a:p>
        </p:txBody>
      </p:sp>
      <p:sp>
        <p:nvSpPr>
          <p:cNvPr id="14" name="Oval 35"/>
          <p:cNvSpPr>
            <a:spLocks noChangeAspect="1" noChangeArrowheads="1"/>
          </p:cNvSpPr>
          <p:nvPr/>
        </p:nvSpPr>
        <p:spPr bwMode="auto">
          <a:xfrm>
            <a:off x="1757883" y="2407171"/>
            <a:ext cx="1260475" cy="574675"/>
          </a:xfrm>
          <a:prstGeom prst="ellipse">
            <a:avLst/>
          </a:prstGeom>
          <a:solidFill>
            <a:srgbClr val="FFFFCC"/>
          </a:solidFill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000" b="1" dirty="0" smtClean="0">
                <a:latin typeface="Arial" charset="0"/>
              </a:rPr>
              <a:t>Exigences</a:t>
            </a:r>
          </a:p>
          <a:p>
            <a:pPr algn="ctr">
              <a:defRPr/>
            </a:pPr>
            <a:r>
              <a:rPr lang="fr-FR" sz="1000" b="1" dirty="0" smtClean="0">
                <a:latin typeface="Arial" charset="0"/>
              </a:rPr>
              <a:t>de l’utilisateur</a:t>
            </a:r>
            <a:endParaRPr lang="fr-FR" sz="1000" dirty="0">
              <a:latin typeface="Arial" charset="0"/>
            </a:endParaRPr>
          </a:p>
        </p:txBody>
      </p:sp>
      <p:cxnSp>
        <p:nvCxnSpPr>
          <p:cNvPr id="15" name="AutoShape 36"/>
          <p:cNvCxnSpPr>
            <a:cxnSpLocks noChangeShapeType="1"/>
          </p:cNvCxnSpPr>
          <p:nvPr/>
        </p:nvCxnSpPr>
        <p:spPr bwMode="auto">
          <a:xfrm rot="5400000">
            <a:off x="5541689" y="2325415"/>
            <a:ext cx="407988" cy="1619250"/>
          </a:xfrm>
          <a:prstGeom prst="bentConnector3">
            <a:avLst>
              <a:gd name="adj1" fmla="val 49806"/>
            </a:avLst>
          </a:prstGeom>
          <a:noFill/>
          <a:ln w="50800">
            <a:solidFill>
              <a:srgbClr val="B2B2B2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AutoShape 37"/>
          <p:cNvCxnSpPr>
            <a:cxnSpLocks noChangeShapeType="1"/>
          </p:cNvCxnSpPr>
          <p:nvPr/>
        </p:nvCxnSpPr>
        <p:spPr bwMode="auto">
          <a:xfrm rot="5400000">
            <a:off x="5541689" y="3214415"/>
            <a:ext cx="407988" cy="1619250"/>
          </a:xfrm>
          <a:prstGeom prst="bentConnector3">
            <a:avLst>
              <a:gd name="adj1" fmla="val 49806"/>
            </a:avLst>
          </a:prstGeom>
          <a:noFill/>
          <a:ln w="50800">
            <a:solidFill>
              <a:srgbClr val="B2B2B2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7" name="AutoShape 38"/>
          <p:cNvCxnSpPr>
            <a:cxnSpLocks noChangeShapeType="1"/>
          </p:cNvCxnSpPr>
          <p:nvPr/>
        </p:nvCxnSpPr>
        <p:spPr bwMode="auto">
          <a:xfrm rot="5400000">
            <a:off x="5541689" y="4078015"/>
            <a:ext cx="407988" cy="1619250"/>
          </a:xfrm>
          <a:prstGeom prst="bentConnector3">
            <a:avLst>
              <a:gd name="adj1" fmla="val 49806"/>
            </a:avLst>
          </a:prstGeom>
          <a:noFill/>
          <a:ln w="50800">
            <a:solidFill>
              <a:srgbClr val="B2B2B2"/>
            </a:solidFill>
            <a:miter lim="800000"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Oval 39"/>
          <p:cNvSpPr>
            <a:spLocks noChangeAspect="1" noChangeArrowheads="1"/>
          </p:cNvSpPr>
          <p:nvPr/>
        </p:nvSpPr>
        <p:spPr bwMode="auto">
          <a:xfrm>
            <a:off x="5923483" y="2407171"/>
            <a:ext cx="1260475" cy="574675"/>
          </a:xfrm>
          <a:prstGeom prst="ellipse">
            <a:avLst/>
          </a:prstGeom>
          <a:solidFill>
            <a:srgbClr val="FFFFCC"/>
          </a:solidFill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000" b="1" dirty="0" smtClean="0">
                <a:latin typeface="Arial" charset="0"/>
              </a:rPr>
              <a:t>Schéma conceptuel</a:t>
            </a:r>
            <a:endParaRPr lang="fr-FR" sz="1000" b="1" dirty="0">
              <a:latin typeface="Arial" charset="0"/>
            </a:endParaRPr>
          </a:p>
        </p:txBody>
      </p:sp>
      <p:sp>
        <p:nvSpPr>
          <p:cNvPr id="19" name="Oval 40"/>
          <p:cNvSpPr>
            <a:spLocks noChangeAspect="1" noChangeArrowheads="1"/>
          </p:cNvSpPr>
          <p:nvPr/>
        </p:nvSpPr>
        <p:spPr bwMode="auto">
          <a:xfrm>
            <a:off x="5923483" y="3300934"/>
            <a:ext cx="1260475" cy="574675"/>
          </a:xfrm>
          <a:prstGeom prst="ellipse">
            <a:avLst/>
          </a:prstGeom>
          <a:solidFill>
            <a:srgbClr val="FFFFCC"/>
          </a:solidFill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000" b="1" dirty="0" smtClean="0">
                <a:latin typeface="Arial" charset="0"/>
              </a:rPr>
              <a:t>Schéma logique</a:t>
            </a:r>
            <a:endParaRPr lang="fr-FR" sz="1000" b="1" dirty="0">
              <a:latin typeface="Arial" charset="0"/>
            </a:endParaRPr>
          </a:p>
        </p:txBody>
      </p:sp>
      <p:sp>
        <p:nvSpPr>
          <p:cNvPr id="20" name="Oval 41"/>
          <p:cNvSpPr>
            <a:spLocks noChangeAspect="1" noChangeArrowheads="1"/>
          </p:cNvSpPr>
          <p:nvPr/>
        </p:nvSpPr>
        <p:spPr bwMode="auto">
          <a:xfrm>
            <a:off x="5923483" y="4194696"/>
            <a:ext cx="1260475" cy="574675"/>
          </a:xfrm>
          <a:prstGeom prst="ellipse">
            <a:avLst/>
          </a:prstGeom>
          <a:solidFill>
            <a:srgbClr val="FFFFCC"/>
          </a:solidFill>
          <a:ln w="12700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000" b="1" dirty="0" smtClean="0">
                <a:latin typeface="Arial" charset="0"/>
              </a:rPr>
              <a:t>Schéma physique</a:t>
            </a:r>
            <a:endParaRPr lang="fr-FR" sz="1000" b="1" dirty="0">
              <a:latin typeface="Arial" charset="0"/>
            </a:endParaRPr>
          </a:p>
        </p:txBody>
      </p:sp>
      <p:cxnSp>
        <p:nvCxnSpPr>
          <p:cNvPr id="21" name="AutoShape 43"/>
          <p:cNvCxnSpPr>
            <a:cxnSpLocks noChangeShapeType="1"/>
            <a:stCxn id="12" idx="2"/>
            <a:endCxn id="10" idx="0"/>
          </p:cNvCxnSpPr>
          <p:nvPr/>
        </p:nvCxnSpPr>
        <p:spPr bwMode="auto">
          <a:xfrm>
            <a:off x="4389958" y="3007246"/>
            <a:ext cx="0" cy="382588"/>
          </a:xfrm>
          <a:prstGeom prst="straightConnector1">
            <a:avLst/>
          </a:prstGeom>
          <a:noFill/>
          <a:ln w="50800">
            <a:solidFill>
              <a:srgbClr val="B2B2B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AutoShape 44"/>
          <p:cNvCxnSpPr>
            <a:cxnSpLocks noChangeShapeType="1"/>
            <a:stCxn id="10" idx="2"/>
            <a:endCxn id="8" idx="0"/>
          </p:cNvCxnSpPr>
          <p:nvPr/>
        </p:nvCxnSpPr>
        <p:spPr bwMode="auto">
          <a:xfrm>
            <a:off x="4389958" y="3904184"/>
            <a:ext cx="0" cy="382587"/>
          </a:xfrm>
          <a:prstGeom prst="straightConnector1">
            <a:avLst/>
          </a:prstGeom>
          <a:noFill/>
          <a:ln w="50800">
            <a:solidFill>
              <a:srgbClr val="B2B2B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AutoShape 45"/>
          <p:cNvCxnSpPr>
            <a:cxnSpLocks noChangeShapeType="1"/>
            <a:stCxn id="8" idx="2"/>
            <a:endCxn id="5" idx="0"/>
          </p:cNvCxnSpPr>
          <p:nvPr/>
        </p:nvCxnSpPr>
        <p:spPr bwMode="auto">
          <a:xfrm>
            <a:off x="4389958" y="4801121"/>
            <a:ext cx="0" cy="382588"/>
          </a:xfrm>
          <a:prstGeom prst="straightConnector1">
            <a:avLst/>
          </a:prstGeom>
          <a:noFill/>
          <a:ln w="50800">
            <a:solidFill>
              <a:srgbClr val="B2B2B2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527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852936"/>
            <a:ext cx="3021148" cy="3038679"/>
          </a:xfrm>
          <a:prstGeom prst="rect">
            <a:avLst/>
          </a:prstGeom>
        </p:spPr>
      </p:pic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162805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852936"/>
            <a:ext cx="3021148" cy="3038679"/>
          </a:xfrm>
          <a:prstGeom prst="rect">
            <a:avLst/>
          </a:prstGeom>
        </p:spPr>
      </p:pic>
      <p:cxnSp>
        <p:nvCxnSpPr>
          <p:cNvPr id="87" name="AutoShape 133"/>
          <p:cNvCxnSpPr>
            <a:cxnSpLocks noChangeShapeType="1"/>
          </p:cNvCxnSpPr>
          <p:nvPr/>
        </p:nvCxnSpPr>
        <p:spPr bwMode="auto">
          <a:xfrm flipV="1">
            <a:off x="2876550" y="2114346"/>
            <a:ext cx="876300" cy="1138238"/>
          </a:xfrm>
          <a:prstGeom prst="bentConnector3">
            <a:avLst>
              <a:gd name="adj1" fmla="val 49819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  <p:sp>
        <p:nvSpPr>
          <p:cNvPr id="100" name="Rectangle à coins arrondis 99"/>
          <p:cNvSpPr/>
          <p:nvPr/>
        </p:nvSpPr>
        <p:spPr>
          <a:xfrm>
            <a:off x="3752850" y="1411009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145" y="1542336"/>
            <a:ext cx="3933000" cy="12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5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852936"/>
            <a:ext cx="3021148" cy="3038679"/>
          </a:xfrm>
          <a:prstGeom prst="rect">
            <a:avLst/>
          </a:prstGeom>
        </p:spPr>
      </p:pic>
      <p:cxnSp>
        <p:nvCxnSpPr>
          <p:cNvPr id="109" name="AutoShape 133"/>
          <p:cNvCxnSpPr>
            <a:cxnSpLocks noChangeShapeType="1"/>
          </p:cNvCxnSpPr>
          <p:nvPr/>
        </p:nvCxnSpPr>
        <p:spPr bwMode="auto">
          <a:xfrm>
            <a:off x="2888849" y="3927974"/>
            <a:ext cx="864000" cy="164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AutoShape 23"/>
          <p:cNvCxnSpPr>
            <a:cxnSpLocks noChangeShapeType="1"/>
          </p:cNvCxnSpPr>
          <p:nvPr/>
        </p:nvCxnSpPr>
        <p:spPr bwMode="auto">
          <a:xfrm>
            <a:off x="6267450" y="2866821"/>
            <a:ext cx="0" cy="32873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AutoShape 133"/>
          <p:cNvCxnSpPr>
            <a:cxnSpLocks noChangeShapeType="1"/>
          </p:cNvCxnSpPr>
          <p:nvPr/>
        </p:nvCxnSpPr>
        <p:spPr bwMode="auto">
          <a:xfrm flipV="1">
            <a:off x="2876550" y="2114346"/>
            <a:ext cx="876300" cy="1138238"/>
          </a:xfrm>
          <a:prstGeom prst="bentConnector3">
            <a:avLst>
              <a:gd name="adj1" fmla="val 49819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  <p:sp>
        <p:nvSpPr>
          <p:cNvPr id="100" name="Rectangle à coins arrondis 99"/>
          <p:cNvSpPr/>
          <p:nvPr/>
        </p:nvSpPr>
        <p:spPr>
          <a:xfrm>
            <a:off x="3752850" y="1411009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à coins arrondis 100"/>
          <p:cNvSpPr/>
          <p:nvPr/>
        </p:nvSpPr>
        <p:spPr>
          <a:xfrm>
            <a:off x="3752850" y="3195557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145" y="1542336"/>
            <a:ext cx="3933000" cy="1202800"/>
          </a:xfrm>
          <a:prstGeom prst="rect">
            <a:avLst/>
          </a:prstGeom>
        </p:spPr>
      </p:pic>
      <p:pic>
        <p:nvPicPr>
          <p:cNvPr id="114" name="Imag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707" y="3320415"/>
            <a:ext cx="3337875" cy="12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5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852936"/>
            <a:ext cx="3021148" cy="3038679"/>
          </a:xfrm>
          <a:prstGeom prst="rect">
            <a:avLst/>
          </a:prstGeom>
        </p:spPr>
      </p:pic>
      <p:cxnSp>
        <p:nvCxnSpPr>
          <p:cNvPr id="109" name="AutoShape 133"/>
          <p:cNvCxnSpPr>
            <a:cxnSpLocks noChangeShapeType="1"/>
          </p:cNvCxnSpPr>
          <p:nvPr/>
        </p:nvCxnSpPr>
        <p:spPr bwMode="auto">
          <a:xfrm>
            <a:off x="2888849" y="3927974"/>
            <a:ext cx="864000" cy="164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AutoShape 23"/>
          <p:cNvCxnSpPr>
            <a:cxnSpLocks noChangeShapeType="1"/>
          </p:cNvCxnSpPr>
          <p:nvPr/>
        </p:nvCxnSpPr>
        <p:spPr bwMode="auto">
          <a:xfrm>
            <a:off x="6267450" y="2866821"/>
            <a:ext cx="0" cy="328736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AutoShape 89"/>
          <p:cNvCxnSpPr>
            <a:cxnSpLocks noChangeShapeType="1"/>
          </p:cNvCxnSpPr>
          <p:nvPr/>
        </p:nvCxnSpPr>
        <p:spPr bwMode="auto">
          <a:xfrm>
            <a:off x="6267450" y="4651369"/>
            <a:ext cx="0" cy="29531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AutoShape 133"/>
          <p:cNvCxnSpPr>
            <a:cxnSpLocks noChangeShapeType="1"/>
          </p:cNvCxnSpPr>
          <p:nvPr/>
        </p:nvCxnSpPr>
        <p:spPr bwMode="auto">
          <a:xfrm flipV="1">
            <a:off x="2876550" y="2114346"/>
            <a:ext cx="876300" cy="1138238"/>
          </a:xfrm>
          <a:prstGeom prst="bentConnector3">
            <a:avLst>
              <a:gd name="adj1" fmla="val 49819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9" name="AutoShape 135"/>
          <p:cNvCxnSpPr>
            <a:cxnSpLocks noChangeShapeType="1"/>
          </p:cNvCxnSpPr>
          <p:nvPr/>
        </p:nvCxnSpPr>
        <p:spPr bwMode="auto">
          <a:xfrm>
            <a:off x="2876550" y="4608309"/>
            <a:ext cx="876300" cy="1493837"/>
          </a:xfrm>
          <a:prstGeom prst="bentConnector3">
            <a:avLst>
              <a:gd name="adj1" fmla="val 49819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0" name="AutoShape 180"/>
          <p:cNvCxnSpPr>
            <a:cxnSpLocks noChangeShapeType="1"/>
          </p:cNvCxnSpPr>
          <p:nvPr/>
        </p:nvCxnSpPr>
        <p:spPr bwMode="auto">
          <a:xfrm>
            <a:off x="6267450" y="6395213"/>
            <a:ext cx="0" cy="34615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  <p:sp>
        <p:nvSpPr>
          <p:cNvPr id="100" name="Rectangle à coins arrondis 99"/>
          <p:cNvSpPr/>
          <p:nvPr/>
        </p:nvSpPr>
        <p:spPr>
          <a:xfrm>
            <a:off x="3752850" y="1411009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à coins arrondis 100"/>
          <p:cNvSpPr/>
          <p:nvPr/>
        </p:nvSpPr>
        <p:spPr>
          <a:xfrm>
            <a:off x="3752850" y="3195557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2" name="Image 1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145" y="1542336"/>
            <a:ext cx="3933000" cy="1202800"/>
          </a:xfrm>
          <a:prstGeom prst="rect">
            <a:avLst/>
          </a:prstGeom>
        </p:spPr>
      </p:pic>
      <p:pic>
        <p:nvPicPr>
          <p:cNvPr id="113" name="Image 1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199" y="4939401"/>
            <a:ext cx="3337875" cy="1448534"/>
          </a:xfrm>
          <a:prstGeom prst="rect">
            <a:avLst/>
          </a:prstGeom>
        </p:spPr>
      </p:pic>
      <p:sp>
        <p:nvSpPr>
          <p:cNvPr id="102" name="Rectangle à coins arrondis 101"/>
          <p:cNvSpPr/>
          <p:nvPr/>
        </p:nvSpPr>
        <p:spPr>
          <a:xfrm>
            <a:off x="3752850" y="4939401"/>
            <a:ext cx="4779590" cy="1455812"/>
          </a:xfrm>
          <a:prstGeom prst="round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4" name="Image 1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707" y="3320415"/>
            <a:ext cx="3337875" cy="120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89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1036800" y="692696"/>
            <a:ext cx="3707976" cy="5562000"/>
            <a:chOff x="251520" y="548680"/>
            <a:chExt cx="3707976" cy="5562000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51520" y="548680"/>
              <a:ext cx="3707975" cy="5562000"/>
            </a:xfrm>
            <a:prstGeom prst="rect">
              <a:avLst/>
            </a:prstGeom>
            <a:solidFill>
              <a:srgbClr val="EAEAEA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fr-BE">
                <a:cs typeface="+mn-cs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4" y="548710"/>
              <a:ext cx="3694772" cy="55458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55466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Ingénierie des bases de données</a:t>
            </a:r>
            <a:endParaRPr lang="fr-FR" sz="3200" i="1" dirty="0"/>
          </a:p>
        </p:txBody>
      </p:sp>
      <p:sp>
        <p:nvSpPr>
          <p:cNvPr id="93" name="AutoShape 40"/>
          <p:cNvSpPr>
            <a:spLocks noChangeArrowheads="1"/>
          </p:cNvSpPr>
          <p:nvPr/>
        </p:nvSpPr>
        <p:spPr bwMode="auto">
          <a:xfrm>
            <a:off x="4110856" y="1019571"/>
            <a:ext cx="4537075" cy="5759450"/>
          </a:xfrm>
          <a:prstGeom prst="foldedCorner">
            <a:avLst>
              <a:gd name="adj" fmla="val 12500"/>
            </a:avLst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cxnSp>
        <p:nvCxnSpPr>
          <p:cNvPr id="94" name="AutoShape 29"/>
          <p:cNvCxnSpPr>
            <a:cxnSpLocks noChangeShapeType="1"/>
          </p:cNvCxnSpPr>
          <p:nvPr/>
        </p:nvCxnSpPr>
        <p:spPr bwMode="auto">
          <a:xfrm>
            <a:off x="6444208" y="875109"/>
            <a:ext cx="0" cy="190500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95" name="AutoShape 30"/>
          <p:cNvCxnSpPr>
            <a:cxnSpLocks noChangeShapeType="1"/>
            <a:endCxn id="93" idx="1"/>
          </p:cNvCxnSpPr>
          <p:nvPr/>
        </p:nvCxnSpPr>
        <p:spPr bwMode="auto">
          <a:xfrm flipV="1">
            <a:off x="2195736" y="3899296"/>
            <a:ext cx="1915120" cy="1401912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prstDash val="lg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6" name="Text Box 27"/>
          <p:cNvSpPr txBox="1">
            <a:spLocks noChangeArrowheads="1"/>
          </p:cNvSpPr>
          <p:nvPr/>
        </p:nvSpPr>
        <p:spPr bwMode="auto">
          <a:xfrm>
            <a:off x="4223569" y="1221715"/>
            <a:ext cx="3700052" cy="5447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CLIENT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NCLI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NOM char(20)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ADRESSE char(40)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LOCALITE char(40)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CAT char(2),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COMPTE numeric(6,2), not null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ID_CLIENT primary key (NCLI));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COMMANDE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NCOM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DATECOM date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NCLI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ID_COMMANDE primary key (NCOM));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DETAIL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NCOM char(6)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NPRO date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QCOM numeric(6)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ID_DETAIL primary key (NCOM, NPRO));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table PRODUIT (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NPRO char(6) not null,</a:t>
            </a:r>
          </a:p>
          <a:p>
            <a:pPr>
              <a:defRPr/>
            </a:pPr>
            <a:r>
              <a:rPr lang="en-GB" sz="9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LIBELLE char(40) not null,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PRIX numeric(6,2) not null,</a:t>
            </a:r>
          </a:p>
          <a:p>
            <a:pPr>
              <a:defRPr/>
            </a:pPr>
            <a:r>
              <a:rPr lang="en-GB" sz="900" dirty="0">
                <a:solidFill>
                  <a:schemeClr val="tx1"/>
                </a:solidFill>
                <a:latin typeface="Courier New" charset="0"/>
              </a:rPr>
              <a:t> </a:t>
            </a: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QSTOCK numeric(5) not null;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constraint ID_PRODUIT primary key (NPRO));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alter table DETAIL add constraint REF_DET_ORD_FK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foreign key (NCOM) references COMMANDE;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alter table DETAIL add constraint REF_DET_PRO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foreign key (NPRO) references PRODUIT;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alter table COMMANDE add constraint REF_ORD_CUS_FK</a:t>
            </a: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    foreign key (NCLI) references CLIENT;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CUSTOMER_IND on CLIENT (NCLI);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DET_IND on DETAIL (NCOM, NPRO);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index DET_ORD_IND on DETAIL (NCOM);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ORD_IND on COMMANDE (NCOM);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index ORD_CUS_IND on COMMANDE (NCLI);</a:t>
            </a:r>
          </a:p>
          <a:p>
            <a:pPr>
              <a:defRPr/>
            </a:pPr>
            <a:endParaRPr lang="en-GB" sz="200" dirty="0" smtClean="0">
              <a:solidFill>
                <a:schemeClr val="tx1"/>
              </a:solidFill>
              <a:latin typeface="Courier New" charset="0"/>
            </a:endParaRPr>
          </a:p>
          <a:p>
            <a:pPr>
              <a:defRPr/>
            </a:pPr>
            <a:r>
              <a:rPr lang="en-GB" sz="900" dirty="0" smtClean="0">
                <a:solidFill>
                  <a:schemeClr val="tx1"/>
                </a:solidFill>
                <a:latin typeface="Courier New" charset="0"/>
              </a:rPr>
              <a:t>create unique index PRODUCT_IND on PRODUIT (NPRO); </a:t>
            </a:r>
          </a:p>
        </p:txBody>
      </p:sp>
      <p:sp>
        <p:nvSpPr>
          <p:cNvPr id="97" name="Text Box 31"/>
          <p:cNvSpPr txBox="1">
            <a:spLocks noChangeArrowheads="1"/>
          </p:cNvSpPr>
          <p:nvPr/>
        </p:nvSpPr>
        <p:spPr bwMode="auto">
          <a:xfrm>
            <a:off x="7347769" y="1105296"/>
            <a:ext cx="12287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449263" eaLnBrk="0" fontAlgn="base" hangingPunct="0">
              <a:lnSpc>
                <a:spcPct val="10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GB" sz="1200" b="1" dirty="0" smtClean="0">
                <a:solidFill>
                  <a:schemeClr val="tx1"/>
                </a:solidFill>
                <a:latin typeface="Arial" charset="0"/>
              </a:rPr>
              <a:t>Code DDL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520" y="2852936"/>
            <a:ext cx="3021148" cy="303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6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de base de données</a:t>
            </a:r>
            <a:endParaRPr lang="fr-FR" sz="3200" i="1" dirty="0"/>
          </a:p>
        </p:txBody>
      </p:sp>
      <p:grpSp>
        <p:nvGrpSpPr>
          <p:cNvPr id="37" name="Group 25"/>
          <p:cNvGrpSpPr>
            <a:grpSpLocks/>
          </p:cNvGrpSpPr>
          <p:nvPr/>
        </p:nvGrpSpPr>
        <p:grpSpPr bwMode="auto">
          <a:xfrm>
            <a:off x="513654" y="1473348"/>
            <a:ext cx="8378826" cy="4979988"/>
            <a:chOff x="258" y="828"/>
            <a:chExt cx="5278" cy="3137"/>
          </a:xfrm>
        </p:grpSpPr>
        <p:pic>
          <p:nvPicPr>
            <p:cNvPr id="38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" y="828"/>
              <a:ext cx="3167" cy="1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856"/>
              <a:ext cx="1220" cy="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840"/>
              <a:ext cx="1888" cy="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" y="2334"/>
              <a:ext cx="1161" cy="1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94" y="2502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674" y="3000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cxnSp>
          <p:nvCxnSpPr>
            <p:cNvPr id="44" name="AutoShape 16"/>
            <p:cNvCxnSpPr>
              <a:cxnSpLocks noChangeShapeType="1"/>
              <a:stCxn id="43" idx="0"/>
              <a:endCxn id="42" idx="2"/>
            </p:cNvCxnSpPr>
            <p:nvPr/>
          </p:nvCxnSpPr>
          <p:spPr bwMode="auto">
            <a:xfrm rot="5400000" flipH="1">
              <a:off x="990" y="2133"/>
              <a:ext cx="354" cy="138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148" y="3168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4002" y="2454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cxnSp>
          <p:nvCxnSpPr>
            <p:cNvPr id="47" name="AutoShape 21"/>
            <p:cNvCxnSpPr>
              <a:cxnSpLocks noChangeShapeType="1"/>
              <a:stCxn id="46" idx="1"/>
              <a:endCxn id="45" idx="3"/>
            </p:cNvCxnSpPr>
            <p:nvPr/>
          </p:nvCxnSpPr>
          <p:spPr bwMode="auto">
            <a:xfrm rot="10800000" flipV="1">
              <a:off x="2514" y="2526"/>
              <a:ext cx="1488" cy="714"/>
            </a:xfrm>
            <a:prstGeom prst="bentConnector3">
              <a:avLst>
                <a:gd name="adj1" fmla="val 27014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4344" y="2478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cxnSp>
          <p:nvCxnSpPr>
            <p:cNvPr id="49" name="AutoShape 23"/>
            <p:cNvCxnSpPr>
              <a:cxnSpLocks noChangeShapeType="1"/>
              <a:stCxn id="48" idx="0"/>
              <a:endCxn id="50" idx="2"/>
            </p:cNvCxnSpPr>
            <p:nvPr/>
          </p:nvCxnSpPr>
          <p:spPr bwMode="auto">
            <a:xfrm rot="5400000" flipH="1">
              <a:off x="3831" y="1782"/>
              <a:ext cx="690" cy="70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3642" y="1644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92390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de base de données</a:t>
            </a:r>
            <a:endParaRPr lang="fr-FR" sz="3200" i="1" dirty="0"/>
          </a:p>
        </p:txBody>
      </p:sp>
      <p:grpSp>
        <p:nvGrpSpPr>
          <p:cNvPr id="37" name="Group 25"/>
          <p:cNvGrpSpPr>
            <a:grpSpLocks/>
          </p:cNvGrpSpPr>
          <p:nvPr/>
        </p:nvGrpSpPr>
        <p:grpSpPr bwMode="auto">
          <a:xfrm>
            <a:off x="513654" y="1473348"/>
            <a:ext cx="8378826" cy="4979988"/>
            <a:chOff x="258" y="828"/>
            <a:chExt cx="5278" cy="3137"/>
          </a:xfrm>
        </p:grpSpPr>
        <p:pic>
          <p:nvPicPr>
            <p:cNvPr id="38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" y="828"/>
              <a:ext cx="3167" cy="1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856"/>
              <a:ext cx="1220" cy="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840"/>
              <a:ext cx="1888" cy="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" y="2334"/>
              <a:ext cx="1161" cy="1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94" y="2502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674" y="3000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cxnSp>
          <p:nvCxnSpPr>
            <p:cNvPr id="44" name="AutoShape 16"/>
            <p:cNvCxnSpPr>
              <a:cxnSpLocks noChangeShapeType="1"/>
              <a:stCxn id="43" idx="0"/>
              <a:endCxn id="42" idx="2"/>
            </p:cNvCxnSpPr>
            <p:nvPr/>
          </p:nvCxnSpPr>
          <p:spPr bwMode="auto">
            <a:xfrm rot="5400000" flipH="1">
              <a:off x="990" y="2133"/>
              <a:ext cx="354" cy="138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148" y="3168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4002" y="2454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cxnSp>
          <p:nvCxnSpPr>
            <p:cNvPr id="47" name="AutoShape 21"/>
            <p:cNvCxnSpPr>
              <a:cxnSpLocks noChangeShapeType="1"/>
              <a:stCxn id="46" idx="1"/>
              <a:endCxn id="45" idx="3"/>
            </p:cNvCxnSpPr>
            <p:nvPr/>
          </p:nvCxnSpPr>
          <p:spPr bwMode="auto">
            <a:xfrm rot="10800000" flipV="1">
              <a:off x="2514" y="2526"/>
              <a:ext cx="1488" cy="714"/>
            </a:xfrm>
            <a:prstGeom prst="bentConnector3">
              <a:avLst>
                <a:gd name="adj1" fmla="val 27014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4344" y="2478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cxnSp>
          <p:nvCxnSpPr>
            <p:cNvPr id="49" name="AutoShape 23"/>
            <p:cNvCxnSpPr>
              <a:cxnSpLocks noChangeShapeType="1"/>
              <a:stCxn id="48" idx="0"/>
              <a:endCxn id="50" idx="2"/>
            </p:cNvCxnSpPr>
            <p:nvPr/>
          </p:nvCxnSpPr>
          <p:spPr bwMode="auto">
            <a:xfrm rot="5400000" flipH="1">
              <a:off x="3831" y="1782"/>
              <a:ext cx="690" cy="70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3642" y="1644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7" name="Accolade ouvrante 6"/>
          <p:cNvSpPr/>
          <p:nvPr/>
        </p:nvSpPr>
        <p:spPr>
          <a:xfrm rot="5400000">
            <a:off x="2901399" y="-1152556"/>
            <a:ext cx="275493" cy="499918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2699792" y="899428"/>
            <a:ext cx="67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024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de base de données</a:t>
            </a:r>
            <a:endParaRPr lang="fr-FR" sz="3200" i="1" dirty="0"/>
          </a:p>
        </p:txBody>
      </p:sp>
      <p:grpSp>
        <p:nvGrpSpPr>
          <p:cNvPr id="37" name="Group 25"/>
          <p:cNvGrpSpPr>
            <a:grpSpLocks/>
          </p:cNvGrpSpPr>
          <p:nvPr/>
        </p:nvGrpSpPr>
        <p:grpSpPr bwMode="auto">
          <a:xfrm>
            <a:off x="513654" y="1473348"/>
            <a:ext cx="8378826" cy="4979988"/>
            <a:chOff x="258" y="828"/>
            <a:chExt cx="5278" cy="3137"/>
          </a:xfrm>
        </p:grpSpPr>
        <p:pic>
          <p:nvPicPr>
            <p:cNvPr id="38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" y="828"/>
              <a:ext cx="3167" cy="1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2856"/>
              <a:ext cx="1220" cy="9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840"/>
              <a:ext cx="1888" cy="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9" y="2334"/>
              <a:ext cx="1161" cy="16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294" y="2502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1674" y="3000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cxnSp>
          <p:nvCxnSpPr>
            <p:cNvPr id="44" name="AutoShape 16"/>
            <p:cNvCxnSpPr>
              <a:cxnSpLocks noChangeShapeType="1"/>
              <a:stCxn id="43" idx="0"/>
              <a:endCxn id="42" idx="2"/>
            </p:cNvCxnSpPr>
            <p:nvPr/>
          </p:nvCxnSpPr>
          <p:spPr bwMode="auto">
            <a:xfrm rot="5400000" flipH="1">
              <a:off x="990" y="2133"/>
              <a:ext cx="354" cy="1380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2148" y="3168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4002" y="2454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cxnSp>
          <p:nvCxnSpPr>
            <p:cNvPr id="47" name="AutoShape 21"/>
            <p:cNvCxnSpPr>
              <a:cxnSpLocks noChangeShapeType="1"/>
              <a:stCxn id="46" idx="1"/>
              <a:endCxn id="45" idx="3"/>
            </p:cNvCxnSpPr>
            <p:nvPr/>
          </p:nvCxnSpPr>
          <p:spPr bwMode="auto">
            <a:xfrm rot="10800000" flipV="1">
              <a:off x="2514" y="2526"/>
              <a:ext cx="1488" cy="714"/>
            </a:xfrm>
            <a:prstGeom prst="bentConnector3">
              <a:avLst>
                <a:gd name="adj1" fmla="val 27014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4344" y="2478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  <p:cxnSp>
          <p:nvCxnSpPr>
            <p:cNvPr id="49" name="AutoShape 23"/>
            <p:cNvCxnSpPr>
              <a:cxnSpLocks noChangeShapeType="1"/>
              <a:stCxn id="48" idx="0"/>
              <a:endCxn id="50" idx="2"/>
            </p:cNvCxnSpPr>
            <p:nvPr/>
          </p:nvCxnSpPr>
          <p:spPr bwMode="auto">
            <a:xfrm rot="5400000" flipH="1">
              <a:off x="3831" y="1782"/>
              <a:ext cx="690" cy="702"/>
            </a:xfrm>
            <a:prstGeom prst="bentConnector3">
              <a:avLst>
                <a:gd name="adj1" fmla="val 50000"/>
              </a:avLst>
            </a:prstGeom>
            <a:noFill/>
            <a:ln w="19050">
              <a:solidFill>
                <a:schemeClr val="accent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3642" y="1644"/>
              <a:ext cx="36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>
                      <a:alpha val="50000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fr-FR"/>
            </a:p>
          </p:txBody>
        </p:sp>
      </p:grpSp>
      <p:sp>
        <p:nvSpPr>
          <p:cNvPr id="7" name="Accolade ouvrante 6"/>
          <p:cNvSpPr/>
          <p:nvPr/>
        </p:nvSpPr>
        <p:spPr>
          <a:xfrm rot="5400000">
            <a:off x="2901399" y="-1152556"/>
            <a:ext cx="275493" cy="4999186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2699792" y="899428"/>
            <a:ext cx="671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table</a:t>
            </a:r>
            <a:endParaRPr lang="fr-BE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7544" y="1656000"/>
            <a:ext cx="5140633" cy="21600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BE" dirty="0">
              <a:latin typeface="Century Gothic" panose="020B05020202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940152" y="900114"/>
            <a:ext cx="1036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>
                <a:solidFill>
                  <a:srgbClr val="C0504D"/>
                </a:solidFill>
              </a:rPr>
              <a:t>colonnes</a:t>
            </a:r>
            <a:endParaRPr lang="fr-BE" b="1" dirty="0">
              <a:solidFill>
                <a:srgbClr val="C0504D"/>
              </a:solidFill>
            </a:endParaRPr>
          </a:p>
        </p:txBody>
      </p:sp>
      <p:cxnSp>
        <p:nvCxnSpPr>
          <p:cNvPr id="5" name="Connecteur en angle 4"/>
          <p:cNvCxnSpPr>
            <a:stCxn id="2" idx="3"/>
            <a:endCxn id="3" idx="1"/>
          </p:cNvCxnSpPr>
          <p:nvPr/>
        </p:nvCxnSpPr>
        <p:spPr>
          <a:xfrm flipV="1">
            <a:off x="5608177" y="1084780"/>
            <a:ext cx="331975" cy="679220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re 1"/>
          <p:cNvSpPr txBox="1">
            <a:spLocks/>
          </p:cNvSpPr>
          <p:nvPr/>
        </p:nvSpPr>
        <p:spPr>
          <a:xfrm>
            <a:off x="395536" y="116632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les programmes dans tout ça?</a:t>
            </a:r>
            <a:endParaRPr lang="fr-FR" sz="3200" i="1" dirty="0"/>
          </a:p>
        </p:txBody>
      </p:sp>
      <p:sp>
        <p:nvSpPr>
          <p:cNvPr id="17" name="Cylindre 16"/>
          <p:cNvSpPr/>
          <p:nvPr/>
        </p:nvSpPr>
        <p:spPr>
          <a:xfrm>
            <a:off x="5580112" y="2447843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8" name="Rectangle à coins arrondis 17"/>
          <p:cNvSpPr/>
          <p:nvPr/>
        </p:nvSpPr>
        <p:spPr>
          <a:xfrm>
            <a:off x="5580112" y="1628800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9" name="Organigramme : Multidocument 18"/>
          <p:cNvSpPr/>
          <p:nvPr/>
        </p:nvSpPr>
        <p:spPr>
          <a:xfrm>
            <a:off x="5580110" y="4824107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20" name="Connecteur droit 19"/>
          <p:cNvCxnSpPr>
            <a:endCxn id="17" idx="1"/>
          </p:cNvCxnSpPr>
          <p:nvPr/>
        </p:nvCxnSpPr>
        <p:spPr>
          <a:xfrm>
            <a:off x="6876254" y="2276872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17" idx="3"/>
          </p:cNvCxnSpPr>
          <p:nvPr/>
        </p:nvCxnSpPr>
        <p:spPr>
          <a:xfrm>
            <a:off x="6876256" y="4104027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08"/>
          <p:cNvSpPr>
            <a:spLocks noChangeArrowheads="1"/>
          </p:cNvSpPr>
          <p:nvPr/>
        </p:nvSpPr>
        <p:spPr bwMode="auto">
          <a:xfrm>
            <a:off x="467544" y="2708920"/>
            <a:ext cx="4680520" cy="3356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/>
          <a:lstStyle/>
          <a:p>
            <a:pPr marL="338138" indent="-338138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  <a:defRPr/>
            </a:pPr>
            <a:r>
              <a:rPr lang="fr-BE" sz="2000" dirty="0" smtClean="0">
                <a:latin typeface="+mj-lt"/>
                <a:cs typeface="Arial" charset="0"/>
              </a:rPr>
              <a:t>Les programmes interagissent avec la base de données via </a:t>
            </a:r>
            <a:r>
              <a:rPr lang="fr-BE" sz="2000" b="1" dirty="0" smtClean="0">
                <a:latin typeface="+mj-lt"/>
                <a:cs typeface="Arial" charset="0"/>
              </a:rPr>
              <a:t>des requêtes SQL</a:t>
            </a:r>
          </a:p>
          <a:p>
            <a:pPr marL="338138" indent="-338138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  <a:defRPr/>
            </a:pPr>
            <a:endParaRPr lang="fr-BE" sz="2000" b="1" dirty="0">
              <a:latin typeface="+mj-lt"/>
              <a:cs typeface="Arial" charset="0"/>
            </a:endParaRPr>
          </a:p>
          <a:p>
            <a:pPr marL="338138" indent="-338138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  <a:defRPr/>
            </a:pPr>
            <a:endParaRPr lang="fr-BE" sz="2000" b="1" dirty="0" smtClean="0">
              <a:latin typeface="+mj-lt"/>
              <a:cs typeface="Arial" charset="0"/>
            </a:endParaRPr>
          </a:p>
          <a:p>
            <a:pPr marL="338138" indent="-338138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  <a:defRPr/>
            </a:pPr>
            <a:r>
              <a:rPr lang="fr-BE" sz="2000" dirty="0" smtClean="0">
                <a:latin typeface="+mj-lt"/>
                <a:cs typeface="Arial" charset="0"/>
              </a:rPr>
              <a:t>Ces requêtes SQL sont structurées selon le schéma de la base de données</a:t>
            </a:r>
            <a:endParaRPr lang="fr-FR" sz="2000" dirty="0">
              <a:latin typeface="+mj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72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86"/>
          <p:cNvSpPr>
            <a:spLocks noChangeArrowheads="1"/>
          </p:cNvSpPr>
          <p:nvPr/>
        </p:nvSpPr>
        <p:spPr bwMode="auto">
          <a:xfrm>
            <a:off x="2627784" y="4920109"/>
            <a:ext cx="3354846" cy="12366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627784" y="5076776"/>
            <a:ext cx="32589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select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NOM, ADRESSE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from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CLIENT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where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LOCALITE </a:t>
            </a:r>
            <a:r>
              <a:rPr lang="en-US" dirty="0">
                <a:latin typeface="Century Gothic"/>
                <a:cs typeface="Century Gothic"/>
                <a:sym typeface="Arial" charset="0"/>
              </a:rPr>
              <a:t>=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‘Namur’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40483"/>
            <a:ext cx="5027613" cy="28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re 1"/>
          <p:cNvSpPr txBox="1">
            <a:spLocks/>
          </p:cNvSpPr>
          <p:nvPr/>
        </p:nvSpPr>
        <p:spPr>
          <a:xfrm>
            <a:off x="961256" y="188640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exemple de requête SQL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331885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utoShape 86"/>
          <p:cNvSpPr>
            <a:spLocks noChangeArrowheads="1"/>
          </p:cNvSpPr>
          <p:nvPr/>
        </p:nvSpPr>
        <p:spPr bwMode="auto">
          <a:xfrm>
            <a:off x="2627784" y="4920109"/>
            <a:ext cx="3354846" cy="12366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627784" y="5076776"/>
            <a:ext cx="32589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select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NOM, ADRESSE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from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CLIENT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where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LOCALITE </a:t>
            </a:r>
            <a:r>
              <a:rPr lang="en-US" dirty="0">
                <a:latin typeface="Century Gothic"/>
                <a:cs typeface="Century Gothic"/>
                <a:sym typeface="Arial" charset="0"/>
              </a:rPr>
              <a:t>=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‘Namur’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40483"/>
            <a:ext cx="5027613" cy="289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11760" y="198884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416349" y="2754000"/>
            <a:ext cx="22322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2416349" y="4005064"/>
            <a:ext cx="223224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itre 1"/>
          <p:cNvSpPr txBox="1">
            <a:spLocks/>
          </p:cNvSpPr>
          <p:nvPr/>
        </p:nvSpPr>
        <p:spPr>
          <a:xfrm>
            <a:off x="961256" y="188640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exemple de requête SQL</a:t>
            </a:r>
            <a:endParaRPr lang="fr-FR" sz="3200" i="1" dirty="0"/>
          </a:p>
        </p:txBody>
      </p:sp>
    </p:spTree>
    <p:extLst>
      <p:ext uri="{BB962C8B-B14F-4D97-AF65-F5344CB8AC3E}">
        <p14:creationId xmlns:p14="http://schemas.microsoft.com/office/powerpoint/2010/main" val="174999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961256" y="188640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exemple de requête SQL écrite</a:t>
            </a:r>
            <a:endParaRPr lang="fr-FR" sz="3200" i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961256" y="629816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dans un programme</a:t>
            </a:r>
            <a:endParaRPr lang="fr-FR" sz="3200" i="1" dirty="0"/>
          </a:p>
        </p:txBody>
      </p:sp>
      <p:sp>
        <p:nvSpPr>
          <p:cNvPr id="2" name="Rectangle 1"/>
          <p:cNvSpPr/>
          <p:nvPr/>
        </p:nvSpPr>
        <p:spPr>
          <a:xfrm>
            <a:off x="971600" y="3452807"/>
            <a:ext cx="7272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stmt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= </a:t>
            </a:r>
            <a:r>
              <a:rPr lang="fr-FR" dirty="0" err="1">
                <a:latin typeface="Century Gothic" panose="020B0502020202020204" pitchFamily="34" charset="0"/>
              </a:rPr>
              <a:t>con.createStatement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ResultSet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rs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 smtClean="0">
                <a:latin typeface="Century Gothic" panose="020B0502020202020204" pitchFamily="34" charset="0"/>
              </a:rPr>
              <a:t>stmt.executeQuery</a:t>
            </a:r>
            <a:r>
              <a:rPr lang="fr-FR" dirty="0" smtClean="0">
                <a:latin typeface="Century Gothic" panose="020B0502020202020204" pitchFamily="34" charset="0"/>
              </a:rPr>
              <a:t>("select NOM, ADRESSE 					  </a:t>
            </a:r>
            <a:r>
              <a:rPr lang="fr-FR" dirty="0" err="1" smtClean="0">
                <a:latin typeface="Century Gothic" panose="020B0502020202020204" pitchFamily="34" charset="0"/>
              </a:rPr>
              <a:t>from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CLIENT </a:t>
            </a:r>
            <a:endParaRPr lang="fr-FR" dirty="0" smtClean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smtClean="0">
                <a:latin typeface="Century Gothic" panose="020B0502020202020204" pitchFamily="34" charset="0"/>
              </a:rPr>
              <a:t>			  </a:t>
            </a:r>
            <a:r>
              <a:rPr lang="fr-FR" dirty="0" err="1" smtClean="0">
                <a:latin typeface="Century Gothic" panose="020B0502020202020204" pitchFamily="34" charset="0"/>
              </a:rPr>
              <a:t>where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LOCALITE = </a:t>
            </a:r>
            <a:r>
              <a:rPr lang="fr-FR" dirty="0" smtClean="0">
                <a:latin typeface="Century Gothic" panose="020B0502020202020204" pitchFamily="34" charset="0"/>
              </a:rPr>
              <a:t>‘Namur’ ");</a:t>
            </a:r>
            <a:endParaRPr lang="fr-F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1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961256" y="188640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 exemple de requête SQL écrite</a:t>
            </a:r>
            <a:endParaRPr lang="fr-FR" sz="3200" i="1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961256" y="629816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dans un programme</a:t>
            </a:r>
            <a:endParaRPr lang="fr-FR" sz="3200" i="1" dirty="0"/>
          </a:p>
        </p:txBody>
      </p:sp>
      <p:sp>
        <p:nvSpPr>
          <p:cNvPr id="2" name="Rectangle 1"/>
          <p:cNvSpPr/>
          <p:nvPr/>
        </p:nvSpPr>
        <p:spPr>
          <a:xfrm>
            <a:off x="971600" y="3452807"/>
            <a:ext cx="7272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stmt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= </a:t>
            </a:r>
            <a:r>
              <a:rPr lang="fr-FR" dirty="0" err="1">
                <a:latin typeface="Century Gothic" panose="020B0502020202020204" pitchFamily="34" charset="0"/>
              </a:rPr>
              <a:t>con.createStatement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ResultSet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rs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 smtClean="0">
                <a:latin typeface="Century Gothic" panose="020B0502020202020204" pitchFamily="34" charset="0"/>
              </a:rPr>
              <a:t>stmt.executeQuery</a:t>
            </a:r>
            <a:r>
              <a:rPr lang="fr-FR" dirty="0" smtClean="0">
                <a:latin typeface="Century Gothic" panose="020B0502020202020204" pitchFamily="34" charset="0"/>
              </a:rPr>
              <a:t>("select NOM, ADRESSE 					  </a:t>
            </a:r>
            <a:r>
              <a:rPr lang="fr-FR" dirty="0" err="1" smtClean="0">
                <a:latin typeface="Century Gothic" panose="020B0502020202020204" pitchFamily="34" charset="0"/>
              </a:rPr>
              <a:t>from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CLIENT </a:t>
            </a:r>
            <a:endParaRPr lang="fr-FR" dirty="0" smtClean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smtClean="0">
                <a:latin typeface="Century Gothic" panose="020B0502020202020204" pitchFamily="34" charset="0"/>
              </a:rPr>
              <a:t>			  </a:t>
            </a:r>
            <a:r>
              <a:rPr lang="fr-FR" dirty="0" err="1" smtClean="0">
                <a:latin typeface="Century Gothic" panose="020B0502020202020204" pitchFamily="34" charset="0"/>
              </a:rPr>
              <a:t>where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LOCALITE = </a:t>
            </a:r>
            <a:r>
              <a:rPr lang="fr-FR" dirty="0" smtClean="0">
                <a:latin typeface="Century Gothic" panose="020B0502020202020204" pitchFamily="34" charset="0"/>
              </a:rPr>
              <a:t>‘Namur’ ");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88024" y="3789040"/>
            <a:ext cx="3168352" cy="79208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5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schéma de la base de données</a:t>
            </a:r>
            <a:r>
              <a:rPr lang="fr-FR" b="1" dirty="0" smtClean="0"/>
              <a:t> </a:t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7200" y="5486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évolue aussi!</a:t>
            </a:r>
            <a:endParaRPr lang="fr-F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94" y="2271039"/>
            <a:ext cx="3446550" cy="36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1036800" y="692696"/>
            <a:ext cx="3707976" cy="5562000"/>
            <a:chOff x="251520" y="548680"/>
            <a:chExt cx="3707976" cy="5562000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51520" y="548680"/>
              <a:ext cx="3707975" cy="5562000"/>
            </a:xfrm>
            <a:prstGeom prst="rect">
              <a:avLst/>
            </a:prstGeom>
            <a:solidFill>
              <a:srgbClr val="EAEAEA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fr-BE">
                <a:cs typeface="+mn-cs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4" y="548710"/>
              <a:ext cx="3694772" cy="55458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" name="Rectangle 1"/>
          <p:cNvSpPr/>
          <p:nvPr/>
        </p:nvSpPr>
        <p:spPr>
          <a:xfrm>
            <a:off x="1164154" y="1772816"/>
            <a:ext cx="33843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587" y="1845524"/>
            <a:ext cx="3169284" cy="67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8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schéma de la base de données</a:t>
            </a:r>
            <a:r>
              <a:rPr lang="fr-FR" b="1" dirty="0" smtClean="0"/>
              <a:t> </a:t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7200" y="5486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évolue aussi!</a:t>
            </a:r>
            <a:endParaRPr lang="fr-F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0" y="2271600"/>
            <a:ext cx="3446550" cy="36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9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schéma de la base de données</a:t>
            </a:r>
            <a:r>
              <a:rPr lang="fr-FR" b="1" dirty="0" smtClean="0"/>
              <a:t> </a:t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7200" y="5486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évolue </a:t>
            </a:r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aussi!</a:t>
            </a:r>
            <a:endParaRPr lang="fr-F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0" y="2271600"/>
            <a:ext cx="4098600" cy="36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1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schéma de la base de données</a:t>
            </a:r>
            <a:r>
              <a:rPr lang="fr-FR" b="1" dirty="0" smtClean="0"/>
              <a:t> </a:t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7200" y="5486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évolue </a:t>
            </a:r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aussi!</a:t>
            </a:r>
            <a:endParaRPr lang="fr-F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0" y="2271600"/>
            <a:ext cx="4968000" cy="36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4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schéma de la base de données</a:t>
            </a:r>
            <a:r>
              <a:rPr lang="fr-FR" b="1" dirty="0" smtClean="0"/>
              <a:t> </a:t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7200" y="5486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évolue </a:t>
            </a:r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aussi!</a:t>
            </a:r>
            <a:endParaRPr lang="fr-F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0" y="2271600"/>
            <a:ext cx="5301788" cy="367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schéma de la base de données</a:t>
            </a:r>
            <a:r>
              <a:rPr lang="fr-FR" b="1" dirty="0" smtClean="0"/>
              <a:t> </a:t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7200" y="5486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évolue </a:t>
            </a:r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aussi!</a:t>
            </a:r>
            <a:endParaRPr lang="fr-F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ylindre 6"/>
          <p:cNvSpPr/>
          <p:nvPr/>
        </p:nvSpPr>
        <p:spPr>
          <a:xfrm>
            <a:off x="1043610" y="2807883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base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043610" y="1988840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9" name="Organigramme : Multidocument 8"/>
          <p:cNvSpPr/>
          <p:nvPr/>
        </p:nvSpPr>
        <p:spPr>
          <a:xfrm>
            <a:off x="1043608" y="5184147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/>
          <p:cNvCxnSpPr>
            <a:endCxn id="7" idx="1"/>
          </p:cNvCxnSpPr>
          <p:nvPr/>
        </p:nvCxnSpPr>
        <p:spPr>
          <a:xfrm>
            <a:off x="2339752" y="2636912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7" idx="3"/>
          </p:cNvCxnSpPr>
          <p:nvPr/>
        </p:nvCxnSpPr>
        <p:spPr>
          <a:xfrm>
            <a:off x="2339754" y="4464067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5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schéma de la base de données</a:t>
            </a:r>
            <a:r>
              <a:rPr lang="fr-FR" b="1" dirty="0" smtClean="0"/>
              <a:t> </a:t>
            </a:r>
            <a:br>
              <a:rPr lang="fr-FR" b="1" dirty="0" smtClean="0"/>
            </a:br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457200" y="54868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évolue </a:t>
            </a:r>
            <a:r>
              <a:rPr lang="fr-FR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aussi!</a:t>
            </a:r>
            <a:endParaRPr lang="fr-FR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ylindre 6"/>
          <p:cNvSpPr/>
          <p:nvPr/>
        </p:nvSpPr>
        <p:spPr>
          <a:xfrm>
            <a:off x="1043610" y="2807883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base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043610" y="1988840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9" name="Organigramme : Multidocument 8"/>
          <p:cNvSpPr/>
          <p:nvPr/>
        </p:nvSpPr>
        <p:spPr>
          <a:xfrm>
            <a:off x="1043608" y="5184147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/>
          <p:cNvCxnSpPr>
            <a:endCxn id="7" idx="1"/>
          </p:cNvCxnSpPr>
          <p:nvPr/>
        </p:nvCxnSpPr>
        <p:spPr>
          <a:xfrm>
            <a:off x="2339752" y="2636912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7" idx="3"/>
          </p:cNvCxnSpPr>
          <p:nvPr/>
        </p:nvCxnSpPr>
        <p:spPr>
          <a:xfrm>
            <a:off x="2339754" y="4464067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ylindre 11"/>
          <p:cNvSpPr/>
          <p:nvPr/>
        </p:nvSpPr>
        <p:spPr>
          <a:xfrm>
            <a:off x="5436098" y="2807883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5436098" y="1988840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schéma*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4" name="Organigramme : Multidocument 13"/>
          <p:cNvSpPr/>
          <p:nvPr/>
        </p:nvSpPr>
        <p:spPr>
          <a:xfrm>
            <a:off x="5436096" y="5184147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programmes*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5" name="Connecteur droit 14"/>
          <p:cNvCxnSpPr>
            <a:endCxn id="12" idx="1"/>
          </p:cNvCxnSpPr>
          <p:nvPr/>
        </p:nvCxnSpPr>
        <p:spPr>
          <a:xfrm>
            <a:off x="6732240" y="2636912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2" idx="3"/>
          </p:cNvCxnSpPr>
          <p:nvPr/>
        </p:nvCxnSpPr>
        <p:spPr>
          <a:xfrm>
            <a:off x="6732242" y="4464067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8" idx="3"/>
            <a:endCxn id="13" idx="1"/>
          </p:cNvCxnSpPr>
          <p:nvPr/>
        </p:nvCxnSpPr>
        <p:spPr>
          <a:xfrm>
            <a:off x="3573334" y="2312876"/>
            <a:ext cx="1862764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9" idx="3"/>
            <a:endCxn id="14" idx="1"/>
          </p:cNvCxnSpPr>
          <p:nvPr/>
        </p:nvCxnSpPr>
        <p:spPr>
          <a:xfrm>
            <a:off x="3635897" y="5868223"/>
            <a:ext cx="1800199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779912" y="2017536"/>
            <a:ext cx="148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modifications</a:t>
            </a:r>
            <a:endParaRPr lang="fr-BE" b="1" dirty="0"/>
          </a:p>
          <a:p>
            <a:endParaRPr lang="en-GB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851920" y="5544187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adaptations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056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d’adaptation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34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d’adaptation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225" y="1657700"/>
            <a:ext cx="2825550" cy="1692974"/>
          </a:xfrm>
          <a:prstGeom prst="rect">
            <a:avLst/>
          </a:prstGeom>
        </p:spPr>
      </p:pic>
      <p:sp>
        <p:nvSpPr>
          <p:cNvPr id="3" name="Flèche droite 2"/>
          <p:cNvSpPr/>
          <p:nvPr/>
        </p:nvSpPr>
        <p:spPr>
          <a:xfrm>
            <a:off x="4383361" y="2288163"/>
            <a:ext cx="504056" cy="4320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16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d’adaptation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225" y="1657700"/>
            <a:ext cx="2825550" cy="1692974"/>
          </a:xfrm>
          <a:prstGeom prst="rect">
            <a:avLst/>
          </a:prstGeom>
        </p:spPr>
      </p:pic>
      <p:sp>
        <p:nvSpPr>
          <p:cNvPr id="3" name="Flèche droite 2"/>
          <p:cNvSpPr/>
          <p:nvPr/>
        </p:nvSpPr>
        <p:spPr>
          <a:xfrm>
            <a:off x="4383361" y="2288163"/>
            <a:ext cx="504056" cy="4320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utoShape 86"/>
          <p:cNvSpPr>
            <a:spLocks noChangeArrowheads="1"/>
          </p:cNvSpPr>
          <p:nvPr/>
        </p:nvSpPr>
        <p:spPr bwMode="auto">
          <a:xfrm>
            <a:off x="754605" y="3573016"/>
            <a:ext cx="3354846" cy="12366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54605" y="3729683"/>
            <a:ext cx="32589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select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NOM, ADRESSE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from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CLIENT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where </a:t>
            </a:r>
            <a:r>
              <a:rPr lang="en-US" b="1" dirty="0" smtClean="0">
                <a:latin typeface="Century Gothic"/>
                <a:cs typeface="Century Gothic"/>
                <a:sym typeface="Arial" charset="0"/>
              </a:rPr>
              <a:t>LOCALITE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 </a:t>
            </a:r>
            <a:r>
              <a:rPr lang="en-US" dirty="0">
                <a:latin typeface="Century Gothic"/>
                <a:cs typeface="Century Gothic"/>
                <a:sym typeface="Arial" charset="0"/>
              </a:rPr>
              <a:t>=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‘Namur’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</p:txBody>
      </p:sp>
      <p:sp>
        <p:nvSpPr>
          <p:cNvPr id="9" name="AutoShape 86"/>
          <p:cNvSpPr>
            <a:spLocks noChangeArrowheads="1"/>
          </p:cNvSpPr>
          <p:nvPr/>
        </p:nvSpPr>
        <p:spPr bwMode="auto">
          <a:xfrm>
            <a:off x="5105586" y="3573016"/>
            <a:ext cx="3354846" cy="12366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105586" y="3729683"/>
            <a:ext cx="276357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select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NOM, ADRESSE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from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CLIENT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where </a:t>
            </a:r>
            <a:r>
              <a:rPr lang="en-US" b="1" dirty="0" smtClean="0">
                <a:latin typeface="Century Gothic"/>
                <a:cs typeface="Century Gothic"/>
                <a:sym typeface="Arial" charset="0"/>
              </a:rPr>
              <a:t>VILLE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 </a:t>
            </a:r>
            <a:r>
              <a:rPr lang="en-US" dirty="0">
                <a:latin typeface="Century Gothic"/>
                <a:cs typeface="Century Gothic"/>
                <a:sym typeface="Arial" charset="0"/>
              </a:rPr>
              <a:t>=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‘Namur’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4383361" y="3975323"/>
            <a:ext cx="504056" cy="4320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32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86"/>
          <p:cNvSpPr>
            <a:spLocks noChangeArrowheads="1"/>
          </p:cNvSpPr>
          <p:nvPr/>
        </p:nvSpPr>
        <p:spPr bwMode="auto">
          <a:xfrm>
            <a:off x="754605" y="5085184"/>
            <a:ext cx="7705827" cy="1434164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457200" y="1886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Exemple d’adaptation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225" y="1657700"/>
            <a:ext cx="2825550" cy="1692974"/>
          </a:xfrm>
          <a:prstGeom prst="rect">
            <a:avLst/>
          </a:prstGeom>
        </p:spPr>
      </p:pic>
      <p:sp>
        <p:nvSpPr>
          <p:cNvPr id="3" name="Flèche droite 2"/>
          <p:cNvSpPr/>
          <p:nvPr/>
        </p:nvSpPr>
        <p:spPr>
          <a:xfrm>
            <a:off x="4383361" y="2288163"/>
            <a:ext cx="504056" cy="4320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utoShape 86"/>
          <p:cNvSpPr>
            <a:spLocks noChangeArrowheads="1"/>
          </p:cNvSpPr>
          <p:nvPr/>
        </p:nvSpPr>
        <p:spPr bwMode="auto">
          <a:xfrm>
            <a:off x="754605" y="3573016"/>
            <a:ext cx="3354846" cy="12366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54605" y="3729683"/>
            <a:ext cx="32589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select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NOM, ADRESSE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from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CLIENT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where </a:t>
            </a:r>
            <a:r>
              <a:rPr lang="en-US" b="1" dirty="0" smtClean="0">
                <a:latin typeface="Century Gothic"/>
                <a:cs typeface="Century Gothic"/>
                <a:sym typeface="Arial" charset="0"/>
              </a:rPr>
              <a:t>LOCALITE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 </a:t>
            </a:r>
            <a:r>
              <a:rPr lang="en-US" dirty="0">
                <a:latin typeface="Century Gothic"/>
                <a:cs typeface="Century Gothic"/>
                <a:sym typeface="Arial" charset="0"/>
              </a:rPr>
              <a:t>=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‘Namur’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</p:txBody>
      </p:sp>
      <p:sp>
        <p:nvSpPr>
          <p:cNvPr id="9" name="AutoShape 86"/>
          <p:cNvSpPr>
            <a:spLocks noChangeArrowheads="1"/>
          </p:cNvSpPr>
          <p:nvPr/>
        </p:nvSpPr>
        <p:spPr bwMode="auto">
          <a:xfrm>
            <a:off x="5105586" y="3573016"/>
            <a:ext cx="3354846" cy="12366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105586" y="3729683"/>
            <a:ext cx="276357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select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NOM, ADRESSE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from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CLIENT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where </a:t>
            </a:r>
            <a:r>
              <a:rPr lang="en-US" b="1" dirty="0" smtClean="0">
                <a:latin typeface="Century Gothic"/>
                <a:cs typeface="Century Gothic"/>
                <a:sym typeface="Arial" charset="0"/>
              </a:rPr>
              <a:t>VILLE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 </a:t>
            </a:r>
            <a:r>
              <a:rPr lang="en-US" dirty="0">
                <a:latin typeface="Century Gothic"/>
                <a:cs typeface="Century Gothic"/>
                <a:sym typeface="Arial" charset="0"/>
              </a:rPr>
              <a:t>=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‘Namur’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6086" y="5248382"/>
            <a:ext cx="7272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stmt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= </a:t>
            </a:r>
            <a:r>
              <a:rPr lang="fr-FR" dirty="0" err="1">
                <a:latin typeface="Century Gothic" panose="020B0502020202020204" pitchFamily="34" charset="0"/>
              </a:rPr>
              <a:t>con.createStatement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ResultSet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rs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 smtClean="0">
                <a:latin typeface="Century Gothic" panose="020B0502020202020204" pitchFamily="34" charset="0"/>
              </a:rPr>
              <a:t>stmt.executeQuery</a:t>
            </a:r>
            <a:r>
              <a:rPr lang="fr-FR" dirty="0" smtClean="0">
                <a:latin typeface="Century Gothic" panose="020B0502020202020204" pitchFamily="34" charset="0"/>
              </a:rPr>
              <a:t>("select NOM, ADRESSE 					  </a:t>
            </a:r>
            <a:r>
              <a:rPr lang="fr-FR" dirty="0" err="1" smtClean="0">
                <a:latin typeface="Century Gothic" panose="020B0502020202020204" pitchFamily="34" charset="0"/>
              </a:rPr>
              <a:t>from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CLIENT </a:t>
            </a:r>
            <a:endParaRPr lang="fr-FR" dirty="0" smtClean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smtClean="0">
                <a:latin typeface="Century Gothic" panose="020B0502020202020204" pitchFamily="34" charset="0"/>
              </a:rPr>
              <a:t>			  </a:t>
            </a:r>
            <a:r>
              <a:rPr lang="fr-FR" dirty="0" err="1" smtClean="0">
                <a:latin typeface="Century Gothic" panose="020B0502020202020204" pitchFamily="34" charset="0"/>
              </a:rPr>
              <a:t>where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b="1" dirty="0" smtClean="0">
                <a:latin typeface="Century Gothic" panose="020B0502020202020204" pitchFamily="34" charset="0"/>
              </a:rPr>
              <a:t>VILLE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= </a:t>
            </a:r>
            <a:r>
              <a:rPr lang="fr-FR" dirty="0" smtClean="0">
                <a:latin typeface="Century Gothic" panose="020B0502020202020204" pitchFamily="34" charset="0"/>
              </a:rPr>
              <a:t>‘Namur’ ");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2" name="Flèche droite 11"/>
          <p:cNvSpPr/>
          <p:nvPr/>
        </p:nvSpPr>
        <p:spPr>
          <a:xfrm>
            <a:off x="4383361" y="3975323"/>
            <a:ext cx="504056" cy="4320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2454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1036800" y="692696"/>
            <a:ext cx="3707976" cy="5562000"/>
            <a:chOff x="251520" y="548680"/>
            <a:chExt cx="3707976" cy="5562000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51520" y="548680"/>
              <a:ext cx="3707975" cy="5562000"/>
            </a:xfrm>
            <a:prstGeom prst="rect">
              <a:avLst/>
            </a:prstGeom>
            <a:solidFill>
              <a:srgbClr val="EAEAEA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fr-BE">
                <a:cs typeface="+mn-cs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4" y="548710"/>
              <a:ext cx="3694772" cy="55458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" name="Rectangle 1"/>
          <p:cNvSpPr/>
          <p:nvPr/>
        </p:nvSpPr>
        <p:spPr>
          <a:xfrm>
            <a:off x="1164154" y="1772816"/>
            <a:ext cx="33843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00" y="1845524"/>
            <a:ext cx="3093071" cy="662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87" y="1845524"/>
            <a:ext cx="3169284" cy="678722"/>
          </a:xfrm>
          <a:prstGeom prst="rect">
            <a:avLst/>
          </a:prstGeom>
        </p:spPr>
      </p:pic>
      <p:pic>
        <p:nvPicPr>
          <p:cNvPr id="8" name="Picture 2" descr="Résultat de recherche d'images pour &quot;jcvd&quot;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0" r="12402"/>
          <a:stretch/>
        </p:blipFill>
        <p:spPr bwMode="auto">
          <a:xfrm rot="19638269">
            <a:off x="4218345" y="115648"/>
            <a:ext cx="2124000" cy="1800000"/>
          </a:xfrm>
          <a:prstGeom prst="rect">
            <a:avLst/>
          </a:prstGeom>
          <a:noFill/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08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ylindre 6"/>
          <p:cNvSpPr/>
          <p:nvPr/>
        </p:nvSpPr>
        <p:spPr>
          <a:xfrm>
            <a:off x="1043610" y="2060848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base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043610" y="1241805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9" name="Organigramme : Multidocument 8"/>
          <p:cNvSpPr/>
          <p:nvPr/>
        </p:nvSpPr>
        <p:spPr>
          <a:xfrm>
            <a:off x="1043608" y="4437112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/>
          <p:cNvCxnSpPr>
            <a:endCxn id="7" idx="1"/>
          </p:cNvCxnSpPr>
          <p:nvPr/>
        </p:nvCxnSpPr>
        <p:spPr>
          <a:xfrm>
            <a:off x="2339752" y="1889877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7" idx="3"/>
          </p:cNvCxnSpPr>
          <p:nvPr/>
        </p:nvCxnSpPr>
        <p:spPr>
          <a:xfrm>
            <a:off x="2339754" y="3717032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ylindre 11"/>
          <p:cNvSpPr/>
          <p:nvPr/>
        </p:nvSpPr>
        <p:spPr>
          <a:xfrm>
            <a:off x="5436098" y="2060848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5436098" y="1241805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schéma*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4" name="Organigramme : Multidocument 13"/>
          <p:cNvSpPr/>
          <p:nvPr/>
        </p:nvSpPr>
        <p:spPr>
          <a:xfrm>
            <a:off x="5436096" y="4437112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programmes*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5" name="Connecteur droit 14"/>
          <p:cNvCxnSpPr>
            <a:endCxn id="12" idx="1"/>
          </p:cNvCxnSpPr>
          <p:nvPr/>
        </p:nvCxnSpPr>
        <p:spPr>
          <a:xfrm>
            <a:off x="6732240" y="1889877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2" idx="3"/>
          </p:cNvCxnSpPr>
          <p:nvPr/>
        </p:nvCxnSpPr>
        <p:spPr>
          <a:xfrm>
            <a:off x="6732242" y="3717032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8" idx="3"/>
            <a:endCxn id="13" idx="1"/>
          </p:cNvCxnSpPr>
          <p:nvPr/>
        </p:nvCxnSpPr>
        <p:spPr>
          <a:xfrm>
            <a:off x="3573334" y="1565841"/>
            <a:ext cx="1862764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9" idx="3"/>
            <a:endCxn id="14" idx="1"/>
          </p:cNvCxnSpPr>
          <p:nvPr/>
        </p:nvCxnSpPr>
        <p:spPr>
          <a:xfrm>
            <a:off x="3635897" y="5121188"/>
            <a:ext cx="1800199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779912" y="1270501"/>
            <a:ext cx="148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modifications</a:t>
            </a:r>
            <a:endParaRPr lang="fr-BE" b="1" dirty="0"/>
          </a:p>
          <a:p>
            <a:endParaRPr lang="en-GB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851920" y="47971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adaptations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06201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ylindre 6"/>
          <p:cNvSpPr/>
          <p:nvPr/>
        </p:nvSpPr>
        <p:spPr>
          <a:xfrm>
            <a:off x="1043610" y="2060848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base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1043610" y="1241805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9" name="Organigramme : Multidocument 8"/>
          <p:cNvSpPr/>
          <p:nvPr/>
        </p:nvSpPr>
        <p:spPr>
          <a:xfrm>
            <a:off x="1043608" y="4437112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0" name="Connecteur droit 9"/>
          <p:cNvCxnSpPr>
            <a:endCxn id="7" idx="1"/>
          </p:cNvCxnSpPr>
          <p:nvPr/>
        </p:nvCxnSpPr>
        <p:spPr>
          <a:xfrm>
            <a:off x="2339752" y="1889877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stCxn id="7" idx="3"/>
          </p:cNvCxnSpPr>
          <p:nvPr/>
        </p:nvCxnSpPr>
        <p:spPr>
          <a:xfrm>
            <a:off x="2339754" y="3717032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ylindre 11"/>
          <p:cNvSpPr/>
          <p:nvPr/>
        </p:nvSpPr>
        <p:spPr>
          <a:xfrm>
            <a:off x="5436098" y="2060848"/>
            <a:ext cx="2592288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3" name="Rectangle à coins arrondis 12"/>
          <p:cNvSpPr/>
          <p:nvPr/>
        </p:nvSpPr>
        <p:spPr>
          <a:xfrm>
            <a:off x="5436098" y="1241805"/>
            <a:ext cx="2529724" cy="64807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schéma*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14" name="Organigramme : Multidocument 13"/>
          <p:cNvSpPr/>
          <p:nvPr/>
        </p:nvSpPr>
        <p:spPr>
          <a:xfrm>
            <a:off x="5436096" y="4437112"/>
            <a:ext cx="2592289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programmes*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15" name="Connecteur droit 14"/>
          <p:cNvCxnSpPr>
            <a:endCxn id="12" idx="1"/>
          </p:cNvCxnSpPr>
          <p:nvPr/>
        </p:nvCxnSpPr>
        <p:spPr>
          <a:xfrm>
            <a:off x="6732240" y="1889877"/>
            <a:ext cx="2" cy="1709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12" idx="3"/>
          </p:cNvCxnSpPr>
          <p:nvPr/>
        </p:nvCxnSpPr>
        <p:spPr>
          <a:xfrm>
            <a:off x="6732242" y="3717032"/>
            <a:ext cx="0" cy="720000"/>
          </a:xfrm>
          <a:prstGeom prst="straightConnector1">
            <a:avLst/>
          </a:prstGeom>
          <a:ln w="317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>
            <a:stCxn id="8" idx="3"/>
            <a:endCxn id="13" idx="1"/>
          </p:cNvCxnSpPr>
          <p:nvPr/>
        </p:nvCxnSpPr>
        <p:spPr>
          <a:xfrm>
            <a:off x="3573334" y="1565841"/>
            <a:ext cx="1862764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/>
          <p:cNvCxnSpPr>
            <a:stCxn id="9" idx="3"/>
            <a:endCxn id="14" idx="1"/>
          </p:cNvCxnSpPr>
          <p:nvPr/>
        </p:nvCxnSpPr>
        <p:spPr>
          <a:xfrm>
            <a:off x="3635897" y="5121188"/>
            <a:ext cx="1800199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3779912" y="1270501"/>
            <a:ext cx="1486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/>
              <a:t>modifications</a:t>
            </a:r>
            <a:endParaRPr lang="fr-BE" b="1" dirty="0"/>
          </a:p>
          <a:p>
            <a:endParaRPr lang="en-GB" b="1" dirty="0"/>
          </a:p>
        </p:txBody>
      </p:sp>
      <p:sp>
        <p:nvSpPr>
          <p:cNvPr id="24" name="ZoneTexte 23"/>
          <p:cNvSpPr txBox="1"/>
          <p:nvPr/>
        </p:nvSpPr>
        <p:spPr>
          <a:xfrm>
            <a:off x="3851920" y="4797152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b="1" dirty="0" smtClean="0"/>
              <a:t>adaptations</a:t>
            </a:r>
            <a:endParaRPr lang="en-GB" b="1" dirty="0"/>
          </a:p>
        </p:txBody>
      </p:sp>
      <p:sp>
        <p:nvSpPr>
          <p:cNvPr id="18" name="Explosion 1 17"/>
          <p:cNvSpPr/>
          <p:nvPr/>
        </p:nvSpPr>
        <p:spPr>
          <a:xfrm>
            <a:off x="4189100" y="4807550"/>
            <a:ext cx="611515" cy="56432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xplosion 1 20"/>
          <p:cNvSpPr/>
          <p:nvPr/>
        </p:nvSpPr>
        <p:spPr>
          <a:xfrm>
            <a:off x="6426482" y="3762085"/>
            <a:ext cx="611515" cy="564328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89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496" y="-6864108"/>
            <a:ext cx="9217024" cy="2086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public </a:t>
            </a:r>
            <a:r>
              <a:rPr lang="fr-FR" dirty="0" err="1">
                <a:latin typeface="Century Gothic" panose="020B0502020202020204" pitchFamily="34" charset="0"/>
              </a:rPr>
              <a:t>void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removeBlogPost</a:t>
            </a:r>
            <a:r>
              <a:rPr lang="fr-FR" dirty="0">
                <a:latin typeface="Century Gothic" panose="020B0502020202020204" pitchFamily="34" charset="0"/>
              </a:rPr>
              <a:t>(@</a:t>
            </a:r>
            <a:r>
              <a:rPr lang="fr-FR" dirty="0" err="1">
                <a:latin typeface="Century Gothic" panose="020B0502020202020204" pitchFamily="34" charset="0"/>
              </a:rPr>
              <a:t>Named</a:t>
            </a:r>
            <a:r>
              <a:rPr lang="fr-FR" dirty="0">
                <a:latin typeface="Century Gothic" panose="020B0502020202020204" pitchFamily="34" charset="0"/>
              </a:rPr>
              <a:t>("id") Long id, User </a:t>
            </a:r>
            <a:r>
              <a:rPr lang="fr-FR" dirty="0" err="1">
                <a:latin typeface="Century Gothic" panose="020B0502020202020204" pitchFamily="34" charset="0"/>
              </a:rPr>
              <a:t>user</a:t>
            </a:r>
            <a:r>
              <a:rPr lang="fr-FR" dirty="0">
                <a:latin typeface="Century Gothic" panose="020B0502020202020204" pitchFamily="34" charset="0"/>
              </a:rPr>
              <a:t>) </a:t>
            </a:r>
            <a:r>
              <a:rPr lang="fr-FR" dirty="0" err="1">
                <a:latin typeface="Century Gothic" panose="020B0502020202020204" pitchFamily="34" charset="0"/>
              </a:rPr>
              <a:t>throws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OAuthRequestException</a:t>
            </a:r>
            <a:r>
              <a:rPr lang="fr-FR" dirty="0">
                <a:latin typeface="Century Gothic" panose="020B0502020202020204" pitchFamily="34" charset="0"/>
              </a:rPr>
              <a:t>, </a:t>
            </a:r>
            <a:r>
              <a:rPr lang="fr-FR" dirty="0" err="1">
                <a:latin typeface="Century Gothic" panose="020B0502020202020204" pitchFamily="34" charset="0"/>
              </a:rPr>
              <a:t>NotFoundException</a:t>
            </a:r>
            <a:r>
              <a:rPr lang="fr-FR" dirty="0">
                <a:latin typeface="Century Gothic" panose="020B0502020202020204" pitchFamily="34" charset="0"/>
              </a:rPr>
              <a:t>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</a:t>
            </a:r>
          </a:p>
          <a:p>
            <a:r>
              <a:rPr lang="fr-FR" dirty="0">
                <a:latin typeface="Century Gothic" panose="020B0502020202020204" pitchFamily="34" charset="0"/>
              </a:rPr>
              <a:t>if (user !=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) {</a:t>
            </a: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err="1">
                <a:latin typeface="Century Gothic" panose="020B0502020202020204" pitchFamily="34" charset="0"/>
              </a:rPr>
              <a:t>BlogPost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deletedBp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>
                <a:latin typeface="Century Gothic" panose="020B0502020202020204" pitchFamily="34" charset="0"/>
              </a:rPr>
              <a:t>ofy</a:t>
            </a:r>
            <a:r>
              <a:rPr lang="fr-FR" dirty="0">
                <a:latin typeface="Century Gothic" panose="020B0502020202020204" pitchFamily="34" charset="0"/>
              </a:rPr>
              <a:t>().</a:t>
            </a:r>
            <a:r>
              <a:rPr lang="fr-FR" dirty="0" err="1">
                <a:latin typeface="Century Gothic" panose="020B0502020202020204" pitchFamily="34" charset="0"/>
              </a:rPr>
              <a:t>load</a:t>
            </a:r>
            <a:r>
              <a:rPr lang="fr-FR" dirty="0">
                <a:latin typeface="Century Gothic" panose="020B0502020202020204" pitchFamily="34" charset="0"/>
              </a:rPr>
              <a:t>().type(</a:t>
            </a:r>
            <a:r>
              <a:rPr lang="fr-FR" dirty="0" err="1">
                <a:latin typeface="Century Gothic" panose="020B0502020202020204" pitchFamily="34" charset="0"/>
              </a:rPr>
              <a:t>BlogPost.class</a:t>
            </a:r>
            <a:r>
              <a:rPr lang="fr-FR" dirty="0">
                <a:latin typeface="Century Gothic" panose="020B0502020202020204" pitchFamily="34" charset="0"/>
              </a:rPr>
              <a:t>).id(id).</a:t>
            </a:r>
            <a:r>
              <a:rPr lang="fr-FR" dirty="0" err="1">
                <a:latin typeface="Century Gothic" panose="020B0502020202020204" pitchFamily="34" charset="0"/>
              </a:rPr>
              <a:t>get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>
                <a:latin typeface="Century Gothic" panose="020B0502020202020204" pitchFamily="34" charset="0"/>
              </a:rPr>
              <a:t>	if (</a:t>
            </a:r>
            <a:r>
              <a:rPr lang="fr-FR" dirty="0" err="1">
                <a:latin typeface="Century Gothic" panose="020B0502020202020204" pitchFamily="34" charset="0"/>
              </a:rPr>
              <a:t>deletedBp</a:t>
            </a:r>
            <a:r>
              <a:rPr lang="fr-FR" dirty="0">
                <a:latin typeface="Century Gothic" panose="020B0502020202020204" pitchFamily="34" charset="0"/>
              </a:rPr>
              <a:t> ==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)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</a:t>
            </a:r>
            <a:r>
              <a:rPr lang="fr-FR" dirty="0" err="1">
                <a:latin typeface="Century Gothic" panose="020B0502020202020204" pitchFamily="34" charset="0"/>
              </a:rPr>
              <a:t>throw</a:t>
            </a:r>
            <a:r>
              <a:rPr lang="fr-FR" dirty="0">
                <a:latin typeface="Century Gothic" panose="020B0502020202020204" pitchFamily="34" charset="0"/>
              </a:rPr>
              <a:t> new </a:t>
            </a:r>
            <a:r>
              <a:rPr lang="fr-FR" dirty="0" err="1">
                <a:latin typeface="Century Gothic" panose="020B0502020202020204" pitchFamily="34" charset="0"/>
              </a:rPr>
              <a:t>NotFoundException</a:t>
            </a:r>
            <a:r>
              <a:rPr lang="fr-FR" dirty="0">
                <a:latin typeface="Century Gothic" panose="020B0502020202020204" pitchFamily="34" charset="0"/>
              </a:rPr>
              <a:t>("No </a:t>
            </a:r>
            <a:r>
              <a:rPr lang="fr-FR" dirty="0" err="1">
                <a:latin typeface="Century Gothic" panose="020B0502020202020204" pitchFamily="34" charset="0"/>
              </a:rPr>
              <a:t>entity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with</a:t>
            </a:r>
            <a:r>
              <a:rPr lang="fr-FR" dirty="0">
                <a:latin typeface="Century Gothic" panose="020B0502020202020204" pitchFamily="34" charset="0"/>
              </a:rPr>
              <a:t> the id " + id 						+ " </a:t>
            </a:r>
            <a:r>
              <a:rPr lang="fr-FR" dirty="0" err="1">
                <a:latin typeface="Century Gothic" panose="020B0502020202020204" pitchFamily="34" charset="0"/>
              </a:rPr>
              <a:t>exists</a:t>
            </a:r>
            <a:r>
              <a:rPr lang="fr-FR" dirty="0">
                <a:latin typeface="Century Gothic" panose="020B0502020202020204" pitchFamily="34" charset="0"/>
              </a:rPr>
              <a:t>.");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	         }</a:t>
            </a: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err="1">
                <a:latin typeface="Century Gothic" panose="020B0502020202020204" pitchFamily="34" charset="0"/>
              </a:rPr>
              <a:t>BlogPostContent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deletedBpc</a:t>
            </a:r>
            <a:r>
              <a:rPr lang="fr-FR" dirty="0">
                <a:latin typeface="Century Gothic" panose="020B0502020202020204" pitchFamily="34" charset="0"/>
              </a:rPr>
              <a:t> = 					  		     </a:t>
            </a:r>
            <a:r>
              <a:rPr lang="fr-FR" dirty="0" err="1">
                <a:latin typeface="Century Gothic" panose="020B0502020202020204" pitchFamily="34" charset="0"/>
              </a:rPr>
              <a:t>ofy</a:t>
            </a:r>
            <a:r>
              <a:rPr lang="fr-FR" dirty="0">
                <a:latin typeface="Century Gothic" panose="020B0502020202020204" pitchFamily="34" charset="0"/>
              </a:rPr>
              <a:t>().</a:t>
            </a:r>
            <a:r>
              <a:rPr lang="fr-FR" dirty="0" err="1">
                <a:latin typeface="Century Gothic" panose="020B0502020202020204" pitchFamily="34" charset="0"/>
              </a:rPr>
              <a:t>load</a:t>
            </a:r>
            <a:r>
              <a:rPr lang="fr-FR" dirty="0">
                <a:latin typeface="Century Gothic" panose="020B0502020202020204" pitchFamily="34" charset="0"/>
              </a:rPr>
              <a:t>().type(</a:t>
            </a:r>
            <a:r>
              <a:rPr lang="fr-FR" dirty="0" err="1">
                <a:latin typeface="Century Gothic" panose="020B0502020202020204" pitchFamily="34" charset="0"/>
              </a:rPr>
              <a:t>BlogPostContent.class</a:t>
            </a:r>
            <a:r>
              <a:rPr lang="fr-FR" dirty="0">
                <a:latin typeface="Century Gothic" panose="020B0502020202020204" pitchFamily="34" charset="0"/>
              </a:rPr>
              <a:t>).id(id).</a:t>
            </a:r>
            <a:r>
              <a:rPr lang="fr-FR" dirty="0" err="1">
                <a:latin typeface="Century Gothic" panose="020B0502020202020204" pitchFamily="34" charset="0"/>
              </a:rPr>
              <a:t>get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>
                <a:latin typeface="Century Gothic" panose="020B0502020202020204" pitchFamily="34" charset="0"/>
              </a:rPr>
              <a:t>	if (</a:t>
            </a:r>
            <a:r>
              <a:rPr lang="fr-FR" dirty="0" err="1">
                <a:latin typeface="Century Gothic" panose="020B0502020202020204" pitchFamily="34" charset="0"/>
              </a:rPr>
              <a:t>deletedBpc</a:t>
            </a:r>
            <a:r>
              <a:rPr lang="fr-FR" dirty="0">
                <a:latin typeface="Century Gothic" panose="020B0502020202020204" pitchFamily="34" charset="0"/>
              </a:rPr>
              <a:t> ==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)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		</a:t>
            </a:r>
            <a:r>
              <a:rPr lang="fr-FR" dirty="0" err="1">
                <a:latin typeface="Century Gothic" panose="020B0502020202020204" pitchFamily="34" charset="0"/>
              </a:rPr>
              <a:t>throw</a:t>
            </a:r>
            <a:r>
              <a:rPr lang="fr-FR" dirty="0">
                <a:latin typeface="Century Gothic" panose="020B0502020202020204" pitchFamily="34" charset="0"/>
              </a:rPr>
              <a:t> new </a:t>
            </a:r>
            <a:r>
              <a:rPr lang="fr-FR" dirty="0" err="1">
                <a:latin typeface="Century Gothic" panose="020B0502020202020204" pitchFamily="34" charset="0"/>
              </a:rPr>
              <a:t>NotFoundException</a:t>
            </a:r>
            <a:r>
              <a:rPr lang="fr-FR" dirty="0">
                <a:latin typeface="Century Gothic" panose="020B0502020202020204" pitchFamily="34" charset="0"/>
              </a:rPr>
              <a:t>("No </a:t>
            </a:r>
            <a:r>
              <a:rPr lang="fr-FR" dirty="0" err="1">
                <a:latin typeface="Century Gothic" panose="020B0502020202020204" pitchFamily="34" charset="0"/>
              </a:rPr>
              <a:t>entity</a:t>
            </a:r>
            <a:r>
              <a:rPr lang="fr-FR" dirty="0">
                <a:latin typeface="Century Gothic" panose="020B0502020202020204" pitchFamily="34" charset="0"/>
              </a:rPr>
              <a:t> 				</a:t>
            </a:r>
            <a:r>
              <a:rPr lang="fr-FR" dirty="0" err="1">
                <a:latin typeface="Century Gothic" panose="020B0502020202020204" pitchFamily="34" charset="0"/>
              </a:rPr>
              <a:t>with</a:t>
            </a:r>
            <a:r>
              <a:rPr lang="fr-FR" dirty="0">
                <a:latin typeface="Century Gothic" panose="020B0502020202020204" pitchFamily="34" charset="0"/>
              </a:rPr>
              <a:t> the id " + id + " </a:t>
            </a:r>
            <a:r>
              <a:rPr lang="fr-FR" dirty="0" err="1">
                <a:latin typeface="Century Gothic" panose="020B0502020202020204" pitchFamily="34" charset="0"/>
              </a:rPr>
              <a:t>exists</a:t>
            </a:r>
            <a:r>
              <a:rPr lang="fr-FR" dirty="0">
                <a:latin typeface="Century Gothic" panose="020B0502020202020204" pitchFamily="34" charset="0"/>
              </a:rPr>
              <a:t>.");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	            }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	} </a:t>
            </a:r>
            <a:r>
              <a:rPr lang="fr-FR" dirty="0" err="1">
                <a:latin typeface="Century Gothic" panose="020B0502020202020204" pitchFamily="34" charset="0"/>
              </a:rPr>
              <a:t>else</a:t>
            </a:r>
            <a:r>
              <a:rPr lang="fr-FR" dirty="0">
                <a:latin typeface="Century Gothic" panose="020B0502020202020204" pitchFamily="34" charset="0"/>
              </a:rPr>
              <a:t>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	</a:t>
            </a:r>
            <a:r>
              <a:rPr lang="fr-FR" dirty="0" err="1">
                <a:latin typeface="Century Gothic" panose="020B0502020202020204" pitchFamily="34" charset="0"/>
              </a:rPr>
              <a:t>throw</a:t>
            </a:r>
            <a:r>
              <a:rPr lang="fr-FR" dirty="0">
                <a:latin typeface="Century Gothic" panose="020B0502020202020204" pitchFamily="34" charset="0"/>
              </a:rPr>
              <a:t> new </a:t>
            </a:r>
            <a:r>
              <a:rPr lang="fr-FR" dirty="0" err="1">
                <a:latin typeface="Century Gothic" panose="020B0502020202020204" pitchFamily="34" charset="0"/>
              </a:rPr>
              <a:t>OAuthRequestException</a:t>
            </a:r>
            <a:r>
              <a:rPr lang="fr-FR" dirty="0">
                <a:latin typeface="Century Gothic" panose="020B0502020202020204" pitchFamily="34" charset="0"/>
              </a:rPr>
              <a:t>("</a:t>
            </a:r>
            <a:r>
              <a:rPr lang="fr-FR" dirty="0" err="1">
                <a:latin typeface="Century Gothic" panose="020B0502020202020204" pitchFamily="34" charset="0"/>
              </a:rPr>
              <a:t>Invalid</a:t>
            </a:r>
            <a:r>
              <a:rPr lang="fr-FR" dirty="0">
                <a:latin typeface="Century Gothic" panose="020B0502020202020204" pitchFamily="34" charset="0"/>
              </a:rPr>
              <a:t> user.");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}</a:t>
            </a:r>
          </a:p>
          <a:p>
            <a:r>
              <a:rPr lang="fr-FR" dirty="0" err="1">
                <a:latin typeface="Century Gothic" panose="020B0502020202020204" pitchFamily="34" charset="0"/>
              </a:rPr>
              <a:t>BlogPostContent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bpc</a:t>
            </a:r>
            <a:r>
              <a:rPr lang="fr-FR" dirty="0">
                <a:latin typeface="Century Gothic" panose="020B0502020202020204" pitchFamily="34" charset="0"/>
              </a:rPr>
              <a:t> = new </a:t>
            </a:r>
            <a:r>
              <a:rPr lang="fr-FR" dirty="0" err="1">
                <a:latin typeface="Century Gothic" panose="020B0502020202020204" pitchFamily="34" charset="0"/>
              </a:rPr>
              <a:t>BlogPostContent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 err="1">
                <a:latin typeface="Century Gothic" panose="020B0502020202020204" pitchFamily="34" charset="0"/>
              </a:rPr>
              <a:t>bpc.setContent</a:t>
            </a:r>
            <a:r>
              <a:rPr lang="fr-FR" dirty="0">
                <a:latin typeface="Century Gothic" panose="020B0502020202020204" pitchFamily="34" charset="0"/>
              </a:rPr>
              <a:t>(</a:t>
            </a:r>
            <a:r>
              <a:rPr lang="fr-FR" dirty="0" err="1">
                <a:latin typeface="Century Gothic" panose="020B0502020202020204" pitchFamily="34" charset="0"/>
              </a:rPr>
              <a:t>bp.getContent</a:t>
            </a:r>
            <a:r>
              <a:rPr lang="fr-FR" dirty="0">
                <a:latin typeface="Century Gothic" panose="020B0502020202020204" pitchFamily="34" charset="0"/>
              </a:rPr>
              <a:t>());</a:t>
            </a:r>
          </a:p>
          <a:p>
            <a:r>
              <a:rPr lang="fr-FR" dirty="0">
                <a:latin typeface="Century Gothic" panose="020B0502020202020204" pitchFamily="34" charset="0"/>
              </a:rPr>
              <a:t>//</a:t>
            </a:r>
            <a:r>
              <a:rPr lang="fr-FR" dirty="0" err="1">
                <a:latin typeface="Century Gothic" panose="020B0502020202020204" pitchFamily="34" charset="0"/>
              </a:rPr>
              <a:t>save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BlogPost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without</a:t>
            </a:r>
            <a:r>
              <a:rPr lang="fr-FR" dirty="0">
                <a:latin typeface="Century Gothic" panose="020B0502020202020204" pitchFamily="34" charset="0"/>
              </a:rPr>
              <a:t> content</a:t>
            </a:r>
          </a:p>
          <a:p>
            <a:r>
              <a:rPr lang="fr-BE" dirty="0" smtClean="0">
                <a:latin typeface="Century Gothic" panose="020B0502020202020204" pitchFamily="34" charset="0"/>
              </a:rPr>
              <a:t>}</a:t>
            </a:r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 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public List&lt;Customer&gt; </a:t>
            </a:r>
            <a:r>
              <a:rPr lang="fr-FR" dirty="0" err="1">
                <a:latin typeface="Century Gothic" panose="020B0502020202020204" pitchFamily="34" charset="0"/>
              </a:rPr>
              <a:t>getCustomersFromNamur</a:t>
            </a:r>
            <a:r>
              <a:rPr lang="fr-FR" dirty="0">
                <a:latin typeface="Century Gothic" panose="020B0502020202020204" pitchFamily="34" charset="0"/>
              </a:rPr>
              <a:t>() </a:t>
            </a:r>
            <a:r>
              <a:rPr lang="fr-FR" dirty="0" err="1">
                <a:latin typeface="Century Gothic" panose="020B0502020202020204" pitchFamily="34" charset="0"/>
              </a:rPr>
              <a:t>throws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SQLException</a:t>
            </a:r>
            <a:r>
              <a:rPr lang="fr-FR" dirty="0">
                <a:latin typeface="Century Gothic" panose="020B0502020202020204" pitchFamily="34" charset="0"/>
              </a:rPr>
              <a:t>{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List&lt;Customer&gt; </a:t>
            </a:r>
            <a:r>
              <a:rPr lang="fr-FR" dirty="0" err="1">
                <a:latin typeface="Century Gothic" panose="020B0502020202020204" pitchFamily="34" charset="0"/>
              </a:rPr>
              <a:t>res</a:t>
            </a:r>
            <a:r>
              <a:rPr lang="fr-FR" dirty="0">
                <a:latin typeface="Century Gothic" panose="020B0502020202020204" pitchFamily="34" charset="0"/>
              </a:rPr>
              <a:t> = new </a:t>
            </a:r>
            <a:r>
              <a:rPr lang="fr-FR" dirty="0" err="1">
                <a:latin typeface="Century Gothic" panose="020B0502020202020204" pitchFamily="34" charset="0"/>
              </a:rPr>
              <a:t>ArrayList</a:t>
            </a:r>
            <a:r>
              <a:rPr lang="fr-FR" dirty="0">
                <a:latin typeface="Century Gothic" panose="020B0502020202020204" pitchFamily="34" charset="0"/>
              </a:rPr>
              <a:t>&lt;Customer&gt;();</a:t>
            </a: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err="1">
                <a:latin typeface="Century Gothic" panose="020B0502020202020204" pitchFamily="34" charset="0"/>
              </a:rPr>
              <a:t>Statement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stmt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;</a:t>
            </a:r>
          </a:p>
          <a:p>
            <a:r>
              <a:rPr lang="fr-FR" dirty="0">
                <a:latin typeface="Century Gothic" panose="020B0502020202020204" pitchFamily="34" charset="0"/>
              </a:rPr>
              <a:t>    	</a:t>
            </a:r>
            <a:r>
              <a:rPr lang="fr-FR" dirty="0" err="1">
                <a:latin typeface="Century Gothic" panose="020B0502020202020204" pitchFamily="34" charset="0"/>
              </a:rPr>
              <a:t>try</a:t>
            </a:r>
            <a:r>
              <a:rPr lang="fr-FR" dirty="0">
                <a:latin typeface="Century Gothic" panose="020B0502020202020204" pitchFamily="34" charset="0"/>
              </a:rPr>
              <a:t>{ </a:t>
            </a:r>
          </a:p>
          <a:p>
            <a:r>
              <a:rPr lang="fr-FR" dirty="0">
                <a:latin typeface="Century Gothic" panose="020B0502020202020204" pitchFamily="34" charset="0"/>
              </a:rPr>
              <a:t>		</a:t>
            </a:r>
            <a:r>
              <a:rPr lang="fr-FR" b="1" dirty="0" err="1">
                <a:latin typeface="Century Gothic" panose="020B0502020202020204" pitchFamily="34" charset="0"/>
              </a:rPr>
              <a:t>stmt</a:t>
            </a:r>
            <a:r>
              <a:rPr lang="fr-FR" b="1" dirty="0">
                <a:latin typeface="Century Gothic" panose="020B0502020202020204" pitchFamily="34" charset="0"/>
              </a:rPr>
              <a:t> = </a:t>
            </a:r>
            <a:r>
              <a:rPr lang="fr-FR" b="1" dirty="0" err="1">
                <a:latin typeface="Century Gothic" panose="020B0502020202020204" pitchFamily="34" charset="0"/>
              </a:rPr>
              <a:t>con.createStatement</a:t>
            </a:r>
            <a:r>
              <a:rPr lang="fr-FR" b="1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b="1" dirty="0">
                <a:latin typeface="Century Gothic" panose="020B0502020202020204" pitchFamily="34" charset="0"/>
              </a:rPr>
              <a:t>		</a:t>
            </a:r>
            <a:r>
              <a:rPr lang="fr-FR" b="1" dirty="0" err="1">
                <a:latin typeface="Century Gothic" panose="020B0502020202020204" pitchFamily="34" charset="0"/>
              </a:rPr>
              <a:t>ResultSet</a:t>
            </a:r>
            <a:r>
              <a:rPr lang="fr-FR" b="1" dirty="0">
                <a:latin typeface="Century Gothic" panose="020B0502020202020204" pitchFamily="34" charset="0"/>
              </a:rPr>
              <a:t> </a:t>
            </a:r>
            <a:r>
              <a:rPr lang="fr-FR" b="1" dirty="0" err="1">
                <a:latin typeface="Century Gothic" panose="020B0502020202020204" pitchFamily="34" charset="0"/>
              </a:rPr>
              <a:t>rs</a:t>
            </a:r>
            <a:r>
              <a:rPr lang="fr-FR" b="1" dirty="0">
                <a:latin typeface="Century Gothic" panose="020B0502020202020204" pitchFamily="34" charset="0"/>
              </a:rPr>
              <a:t> = </a:t>
            </a:r>
            <a:r>
              <a:rPr lang="fr-FR" b="1" dirty="0" err="1">
                <a:latin typeface="Century Gothic" panose="020B0502020202020204" pitchFamily="34" charset="0"/>
              </a:rPr>
              <a:t>stmt.executeQuery</a:t>
            </a:r>
            <a:r>
              <a:rPr lang="fr-FR" b="1" dirty="0">
                <a:latin typeface="Century Gothic" panose="020B0502020202020204" pitchFamily="34" charset="0"/>
              </a:rPr>
              <a:t>("select NOM, ADRESSE							  </a:t>
            </a:r>
            <a:r>
              <a:rPr lang="fr-FR" b="1" dirty="0" err="1">
                <a:latin typeface="Century Gothic" panose="020B0502020202020204" pitchFamily="34" charset="0"/>
              </a:rPr>
              <a:t>from</a:t>
            </a:r>
            <a:r>
              <a:rPr lang="fr-FR" b="1" dirty="0">
                <a:latin typeface="Century Gothic" panose="020B0502020202020204" pitchFamily="34" charset="0"/>
              </a:rPr>
              <a:t> CLIENT 							      	  </a:t>
            </a:r>
            <a:r>
              <a:rPr lang="fr-FR" b="1" dirty="0" err="1">
                <a:latin typeface="Century Gothic" panose="020B0502020202020204" pitchFamily="34" charset="0"/>
              </a:rPr>
              <a:t>where</a:t>
            </a:r>
            <a:r>
              <a:rPr lang="fr-FR" b="1" dirty="0">
                <a:latin typeface="Century Gothic" panose="020B0502020202020204" pitchFamily="34" charset="0"/>
              </a:rPr>
              <a:t> </a:t>
            </a:r>
            <a:r>
              <a:rPr lang="fr-FR" b="1" dirty="0" smtClean="0">
                <a:latin typeface="Century Gothic" panose="020B0502020202020204" pitchFamily="34" charset="0"/>
              </a:rPr>
              <a:t>LOCALITE </a:t>
            </a:r>
            <a:r>
              <a:rPr lang="fr-FR" b="1" dirty="0">
                <a:latin typeface="Century Gothic" panose="020B0502020202020204" pitchFamily="34" charset="0"/>
              </a:rPr>
              <a:t>= ‘Namur’ 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</a:t>
            </a:r>
            <a:r>
              <a:rPr lang="fr-FR" dirty="0" err="1">
                <a:latin typeface="Century Gothic" panose="020B0502020202020204" pitchFamily="34" charset="0"/>
              </a:rPr>
              <a:t>while</a:t>
            </a:r>
            <a:r>
              <a:rPr lang="fr-FR" dirty="0">
                <a:latin typeface="Century Gothic" panose="020B0502020202020204" pitchFamily="34" charset="0"/>
              </a:rPr>
              <a:t> (</a:t>
            </a:r>
            <a:r>
              <a:rPr lang="fr-FR" dirty="0" err="1">
                <a:latin typeface="Century Gothic" panose="020B0502020202020204" pitchFamily="34" charset="0"/>
              </a:rPr>
              <a:t>rs.next</a:t>
            </a:r>
            <a:r>
              <a:rPr lang="fr-FR" dirty="0">
                <a:latin typeface="Century Gothic" panose="020B0502020202020204" pitchFamily="34" charset="0"/>
              </a:rPr>
              <a:t>()) {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		String </a:t>
            </a:r>
            <a:r>
              <a:rPr lang="fr-FR" dirty="0" err="1">
                <a:latin typeface="Century Gothic" panose="020B0502020202020204" pitchFamily="34" charset="0"/>
              </a:rPr>
              <a:t>name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>
                <a:latin typeface="Century Gothic" panose="020B0502020202020204" pitchFamily="34" charset="0"/>
              </a:rPr>
              <a:t>rs.getString</a:t>
            </a:r>
            <a:r>
              <a:rPr lang="fr-FR" dirty="0">
                <a:latin typeface="Century Gothic" panose="020B0502020202020204" pitchFamily="34" charset="0"/>
              </a:rPr>
              <a:t>("NOM");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	String </a:t>
            </a:r>
            <a:r>
              <a:rPr lang="fr-FR" dirty="0" err="1">
                <a:latin typeface="Century Gothic" panose="020B0502020202020204" pitchFamily="34" charset="0"/>
              </a:rPr>
              <a:t>address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>
                <a:latin typeface="Century Gothic" panose="020B0502020202020204" pitchFamily="34" charset="0"/>
              </a:rPr>
              <a:t>rs.getString</a:t>
            </a:r>
            <a:r>
              <a:rPr lang="fr-FR" dirty="0">
                <a:latin typeface="Century Gothic" panose="020B0502020202020204" pitchFamily="34" charset="0"/>
              </a:rPr>
              <a:t>("ADRESSE");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	</a:t>
            </a:r>
            <a:r>
              <a:rPr lang="fr-FR" dirty="0" err="1">
                <a:latin typeface="Century Gothic" panose="020B0502020202020204" pitchFamily="34" charset="0"/>
              </a:rPr>
              <a:t>res.add</a:t>
            </a:r>
            <a:r>
              <a:rPr lang="fr-FR" dirty="0">
                <a:latin typeface="Century Gothic" panose="020B0502020202020204" pitchFamily="34" charset="0"/>
              </a:rPr>
              <a:t>(new Customer(</a:t>
            </a:r>
            <a:r>
              <a:rPr lang="fr-FR" dirty="0" err="1">
                <a:latin typeface="Century Gothic" panose="020B0502020202020204" pitchFamily="34" charset="0"/>
              </a:rPr>
              <a:t>name</a:t>
            </a:r>
            <a:r>
              <a:rPr lang="fr-FR" dirty="0">
                <a:latin typeface="Century Gothic" panose="020B0502020202020204" pitchFamily="34" charset="0"/>
              </a:rPr>
              <a:t>, </a:t>
            </a:r>
            <a:r>
              <a:rPr lang="fr-FR" dirty="0" err="1">
                <a:latin typeface="Century Gothic" panose="020B0502020202020204" pitchFamily="34" charset="0"/>
              </a:rPr>
              <a:t>address</a:t>
            </a:r>
            <a:r>
              <a:rPr lang="fr-FR" dirty="0">
                <a:latin typeface="Century Gothic" panose="020B0502020202020204" pitchFamily="34" charset="0"/>
              </a:rPr>
              <a:t>));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	} catch (</a:t>
            </a:r>
            <a:r>
              <a:rPr lang="fr-FR" dirty="0" err="1">
                <a:latin typeface="Century Gothic" panose="020B0502020202020204" pitchFamily="34" charset="0"/>
              </a:rPr>
              <a:t>SQLException</a:t>
            </a:r>
            <a:r>
              <a:rPr lang="fr-FR" dirty="0">
                <a:latin typeface="Century Gothic" panose="020B0502020202020204" pitchFamily="34" charset="0"/>
              </a:rPr>
              <a:t> e )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	</a:t>
            </a:r>
            <a:r>
              <a:rPr lang="fr-FR" dirty="0" err="1">
                <a:latin typeface="Century Gothic" panose="020B0502020202020204" pitchFamily="34" charset="0"/>
              </a:rPr>
              <a:t>JDBCTutorialUtilities.printSQLException</a:t>
            </a:r>
            <a:r>
              <a:rPr lang="fr-FR" dirty="0">
                <a:latin typeface="Century Gothic" panose="020B0502020202020204" pitchFamily="34" charset="0"/>
              </a:rPr>
              <a:t>(e);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} </a:t>
            </a:r>
            <a:r>
              <a:rPr lang="fr-FR" dirty="0" err="1">
                <a:latin typeface="Century Gothic" panose="020B0502020202020204" pitchFamily="34" charset="0"/>
              </a:rPr>
              <a:t>finally</a:t>
            </a:r>
            <a:r>
              <a:rPr lang="fr-FR" dirty="0">
                <a:latin typeface="Century Gothic" panose="020B0502020202020204" pitchFamily="34" charset="0"/>
              </a:rPr>
              <a:t>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	if (</a:t>
            </a:r>
            <a:r>
              <a:rPr lang="fr-FR" dirty="0" err="1">
                <a:latin typeface="Century Gothic" panose="020B0502020202020204" pitchFamily="34" charset="0"/>
              </a:rPr>
              <a:t>stmt</a:t>
            </a:r>
            <a:r>
              <a:rPr lang="fr-FR" dirty="0">
                <a:latin typeface="Century Gothic" panose="020B0502020202020204" pitchFamily="34" charset="0"/>
              </a:rPr>
              <a:t> !=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) { </a:t>
            </a:r>
            <a:r>
              <a:rPr lang="fr-FR" dirty="0" err="1">
                <a:latin typeface="Century Gothic" panose="020B0502020202020204" pitchFamily="34" charset="0"/>
              </a:rPr>
              <a:t>stmt.close</a:t>
            </a:r>
            <a:r>
              <a:rPr lang="fr-FR" dirty="0">
                <a:latin typeface="Century Gothic" panose="020B0502020202020204" pitchFamily="34" charset="0"/>
              </a:rPr>
              <a:t>(); }</a:t>
            </a:r>
          </a:p>
          <a:p>
            <a:r>
              <a:rPr lang="fr-FR" dirty="0">
                <a:latin typeface="Century Gothic" panose="020B0502020202020204" pitchFamily="34" charset="0"/>
              </a:rPr>
              <a:t>			}</a:t>
            </a:r>
          </a:p>
          <a:p>
            <a:r>
              <a:rPr lang="fr-FR" dirty="0">
                <a:latin typeface="Century Gothic" panose="020B0502020202020204" pitchFamily="34" charset="0"/>
              </a:rPr>
              <a:t>	return </a:t>
            </a:r>
            <a:r>
              <a:rPr lang="fr-FR" dirty="0" err="1">
                <a:latin typeface="Century Gothic" panose="020B0502020202020204" pitchFamily="34" charset="0"/>
              </a:rPr>
              <a:t>res</a:t>
            </a:r>
            <a:r>
              <a:rPr lang="fr-FR" dirty="0">
                <a:latin typeface="Century Gothic" panose="020B0502020202020204" pitchFamily="34" charset="0"/>
              </a:rPr>
              <a:t>;	</a:t>
            </a:r>
          </a:p>
          <a:p>
            <a:r>
              <a:rPr lang="fr-FR" dirty="0" smtClean="0">
                <a:latin typeface="Century Gothic" panose="020B0502020202020204" pitchFamily="34" charset="0"/>
              </a:rPr>
              <a:t>}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endParaRPr lang="fr-BE" dirty="0">
              <a:latin typeface="Century Gothic" panose="020B0502020202020204" pitchFamily="34" charset="0"/>
            </a:endParaRPr>
          </a:p>
          <a:p>
            <a:r>
              <a:rPr lang="fr-BE" dirty="0">
                <a:latin typeface="Century Gothic" panose="020B0502020202020204" pitchFamily="34" charset="0"/>
              </a:rPr>
              <a:t>public </a:t>
            </a:r>
            <a:r>
              <a:rPr lang="fr-BE" dirty="0" err="1">
                <a:latin typeface="Century Gothic" panose="020B0502020202020204" pitchFamily="34" charset="0"/>
              </a:rPr>
              <a:t>BlogPost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getBlogPost</a:t>
            </a:r>
            <a:r>
              <a:rPr lang="fr-BE" dirty="0">
                <a:latin typeface="Century Gothic" panose="020B0502020202020204" pitchFamily="34" charset="0"/>
              </a:rPr>
              <a:t>(@</a:t>
            </a:r>
            <a:r>
              <a:rPr lang="fr-BE" dirty="0" err="1">
                <a:latin typeface="Century Gothic" panose="020B0502020202020204" pitchFamily="34" charset="0"/>
              </a:rPr>
              <a:t>Named</a:t>
            </a:r>
            <a:r>
              <a:rPr lang="fr-BE" dirty="0">
                <a:latin typeface="Century Gothic" panose="020B0502020202020204" pitchFamily="34" charset="0"/>
              </a:rPr>
              <a:t>("id") Long id) </a:t>
            </a:r>
            <a:r>
              <a:rPr lang="fr-BE" dirty="0" err="1">
                <a:latin typeface="Century Gothic" panose="020B0502020202020204" pitchFamily="34" charset="0"/>
              </a:rPr>
              <a:t>throws</a:t>
            </a:r>
            <a:r>
              <a:rPr lang="fr-BE" dirty="0">
                <a:latin typeface="Century Gothic" panose="020B0502020202020204" pitchFamily="34" charset="0"/>
              </a:rPr>
              <a:t> 	</a:t>
            </a:r>
            <a:r>
              <a:rPr lang="fr-BE" dirty="0" err="1">
                <a:latin typeface="Century Gothic" panose="020B0502020202020204" pitchFamily="34" charset="0"/>
              </a:rPr>
              <a:t>NotFoundException</a:t>
            </a:r>
            <a:r>
              <a:rPr lang="fr-BE" dirty="0">
                <a:latin typeface="Century Gothic" panose="020B0502020202020204" pitchFamily="34" charset="0"/>
              </a:rPr>
              <a:t> {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BlogPost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 = </a:t>
            </a:r>
            <a:r>
              <a:rPr lang="fr-BE" dirty="0" err="1">
                <a:latin typeface="Century Gothic" panose="020B0502020202020204" pitchFamily="34" charset="0"/>
              </a:rPr>
              <a:t>ofy</a:t>
            </a:r>
            <a:r>
              <a:rPr lang="fr-BE" dirty="0">
                <a:latin typeface="Century Gothic" panose="020B0502020202020204" pitchFamily="34" charset="0"/>
              </a:rPr>
              <a:t>().</a:t>
            </a:r>
            <a:r>
              <a:rPr lang="fr-BE" dirty="0" err="1">
                <a:latin typeface="Century Gothic" panose="020B0502020202020204" pitchFamily="34" charset="0"/>
              </a:rPr>
              <a:t>load</a:t>
            </a:r>
            <a:r>
              <a:rPr lang="fr-BE" dirty="0">
                <a:latin typeface="Century Gothic" panose="020B0502020202020204" pitchFamily="34" charset="0"/>
              </a:rPr>
              <a:t>().type(</a:t>
            </a:r>
            <a:r>
              <a:rPr lang="fr-BE" dirty="0" err="1">
                <a:latin typeface="Century Gothic" panose="020B0502020202020204" pitchFamily="34" charset="0"/>
              </a:rPr>
              <a:t>BlogPost.class</a:t>
            </a:r>
            <a:r>
              <a:rPr lang="fr-BE" dirty="0">
                <a:latin typeface="Century Gothic" panose="020B0502020202020204" pitchFamily="34" charset="0"/>
              </a:rPr>
              <a:t>).id(id).</a:t>
            </a:r>
            <a:r>
              <a:rPr lang="fr-BE" dirty="0" err="1">
                <a:latin typeface="Century Gothic" panose="020B0502020202020204" pitchFamily="34" charset="0"/>
              </a:rPr>
              <a:t>get</a:t>
            </a:r>
            <a:r>
              <a:rPr lang="fr-BE" dirty="0">
                <a:latin typeface="Century Gothic" panose="020B0502020202020204" pitchFamily="34" charset="0"/>
              </a:rPr>
              <a:t>();</a:t>
            </a:r>
          </a:p>
          <a:p>
            <a:r>
              <a:rPr lang="fr-BE" dirty="0">
                <a:latin typeface="Century Gothic" panose="020B0502020202020204" pitchFamily="34" charset="0"/>
              </a:rPr>
              <a:t>	if (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 == </a:t>
            </a:r>
            <a:r>
              <a:rPr lang="fr-BE" dirty="0" err="1">
                <a:latin typeface="Century Gothic" panose="020B0502020202020204" pitchFamily="34" charset="0"/>
              </a:rPr>
              <a:t>null</a:t>
            </a:r>
            <a:r>
              <a:rPr lang="fr-BE" dirty="0">
                <a:latin typeface="Century Gothic" panose="020B0502020202020204" pitchFamily="34" charset="0"/>
              </a:rPr>
              <a:t>) {</a:t>
            </a:r>
          </a:p>
          <a:p>
            <a:r>
              <a:rPr lang="fr-BE" dirty="0">
                <a:latin typeface="Century Gothic" panose="020B0502020202020204" pitchFamily="34" charset="0"/>
              </a:rPr>
              <a:t>		</a:t>
            </a:r>
            <a:r>
              <a:rPr lang="fr-BE" dirty="0" err="1">
                <a:latin typeface="Century Gothic" panose="020B0502020202020204" pitchFamily="34" charset="0"/>
              </a:rPr>
              <a:t>throw</a:t>
            </a:r>
            <a:r>
              <a:rPr lang="fr-BE" dirty="0">
                <a:latin typeface="Century Gothic" panose="020B0502020202020204" pitchFamily="34" charset="0"/>
              </a:rPr>
              <a:t> new </a:t>
            </a:r>
            <a:r>
              <a:rPr lang="fr-BE" dirty="0" err="1">
                <a:latin typeface="Century Gothic" panose="020B0502020202020204" pitchFamily="34" charset="0"/>
              </a:rPr>
              <a:t>NotFoundException</a:t>
            </a:r>
            <a:r>
              <a:rPr lang="fr-BE" dirty="0">
                <a:latin typeface="Century Gothic" panose="020B0502020202020204" pitchFamily="34" charset="0"/>
              </a:rPr>
              <a:t>("No </a:t>
            </a:r>
            <a:r>
              <a:rPr lang="fr-BE" dirty="0" err="1">
                <a:latin typeface="Century Gothic" panose="020B0502020202020204" pitchFamily="34" charset="0"/>
              </a:rPr>
              <a:t>entity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with</a:t>
            </a:r>
            <a:r>
              <a:rPr lang="fr-BE" dirty="0">
                <a:latin typeface="Century Gothic" panose="020B0502020202020204" pitchFamily="34" charset="0"/>
              </a:rPr>
              <a:t> the id " + id 						+ " </a:t>
            </a:r>
            <a:r>
              <a:rPr lang="fr-BE" dirty="0" err="1">
                <a:latin typeface="Century Gothic" panose="020B0502020202020204" pitchFamily="34" charset="0"/>
              </a:rPr>
              <a:t>exists</a:t>
            </a:r>
            <a:r>
              <a:rPr lang="fr-BE" dirty="0">
                <a:latin typeface="Century Gothic" panose="020B0502020202020204" pitchFamily="34" charset="0"/>
              </a:rPr>
              <a:t>.");</a:t>
            </a:r>
          </a:p>
          <a:p>
            <a:r>
              <a:rPr lang="fr-BE" dirty="0">
                <a:latin typeface="Century Gothic" panose="020B0502020202020204" pitchFamily="34" charset="0"/>
              </a:rPr>
              <a:t>		}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BlogPostContent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bpc</a:t>
            </a:r>
            <a:r>
              <a:rPr lang="fr-BE" dirty="0">
                <a:latin typeface="Century Gothic" panose="020B0502020202020204" pitchFamily="34" charset="0"/>
              </a:rPr>
              <a:t> = 							                   </a:t>
            </a:r>
            <a:r>
              <a:rPr lang="fr-BE" dirty="0" err="1">
                <a:latin typeface="Century Gothic" panose="020B0502020202020204" pitchFamily="34" charset="0"/>
              </a:rPr>
              <a:t>ofy</a:t>
            </a:r>
            <a:r>
              <a:rPr lang="fr-BE" dirty="0">
                <a:latin typeface="Century Gothic" panose="020B0502020202020204" pitchFamily="34" charset="0"/>
              </a:rPr>
              <a:t>().</a:t>
            </a:r>
            <a:r>
              <a:rPr lang="fr-BE" dirty="0" err="1">
                <a:latin typeface="Century Gothic" panose="020B0502020202020204" pitchFamily="34" charset="0"/>
              </a:rPr>
              <a:t>load</a:t>
            </a:r>
            <a:r>
              <a:rPr lang="fr-BE" dirty="0">
                <a:latin typeface="Century Gothic" panose="020B0502020202020204" pitchFamily="34" charset="0"/>
              </a:rPr>
              <a:t>().type(</a:t>
            </a:r>
            <a:r>
              <a:rPr lang="fr-BE" dirty="0" err="1">
                <a:latin typeface="Century Gothic" panose="020B0502020202020204" pitchFamily="34" charset="0"/>
              </a:rPr>
              <a:t>BlogPostContent.class</a:t>
            </a:r>
            <a:r>
              <a:rPr lang="fr-BE" dirty="0">
                <a:latin typeface="Century Gothic" panose="020B0502020202020204" pitchFamily="34" charset="0"/>
              </a:rPr>
              <a:t>).id(id).</a:t>
            </a:r>
            <a:r>
              <a:rPr lang="fr-BE" dirty="0" err="1">
                <a:latin typeface="Century Gothic" panose="020B0502020202020204" pitchFamily="34" charset="0"/>
              </a:rPr>
              <a:t>get</a:t>
            </a:r>
            <a:r>
              <a:rPr lang="fr-BE" dirty="0">
                <a:latin typeface="Century Gothic" panose="020B0502020202020204" pitchFamily="34" charset="0"/>
              </a:rPr>
              <a:t>();</a:t>
            </a:r>
          </a:p>
          <a:p>
            <a:r>
              <a:rPr lang="fr-BE" dirty="0">
                <a:latin typeface="Century Gothic" panose="020B0502020202020204" pitchFamily="34" charset="0"/>
              </a:rPr>
              <a:t>	if (</a:t>
            </a:r>
            <a:r>
              <a:rPr lang="fr-BE" dirty="0" err="1">
                <a:latin typeface="Century Gothic" panose="020B0502020202020204" pitchFamily="34" charset="0"/>
              </a:rPr>
              <a:t>bpc</a:t>
            </a:r>
            <a:r>
              <a:rPr lang="fr-BE" dirty="0">
                <a:latin typeface="Century Gothic" panose="020B0502020202020204" pitchFamily="34" charset="0"/>
              </a:rPr>
              <a:t> == </a:t>
            </a:r>
            <a:r>
              <a:rPr lang="fr-BE" dirty="0" err="1">
                <a:latin typeface="Century Gothic" panose="020B0502020202020204" pitchFamily="34" charset="0"/>
              </a:rPr>
              <a:t>null</a:t>
            </a:r>
            <a:r>
              <a:rPr lang="fr-BE" dirty="0">
                <a:latin typeface="Century Gothic" panose="020B0502020202020204" pitchFamily="34" charset="0"/>
              </a:rPr>
              <a:t>) {</a:t>
            </a:r>
          </a:p>
          <a:p>
            <a:r>
              <a:rPr lang="fr-BE" dirty="0">
                <a:latin typeface="Century Gothic" panose="020B0502020202020204" pitchFamily="34" charset="0"/>
              </a:rPr>
              <a:t>		</a:t>
            </a:r>
            <a:r>
              <a:rPr lang="fr-BE" dirty="0" err="1">
                <a:latin typeface="Century Gothic" panose="020B0502020202020204" pitchFamily="34" charset="0"/>
              </a:rPr>
              <a:t>throw</a:t>
            </a:r>
            <a:r>
              <a:rPr lang="fr-BE" dirty="0">
                <a:latin typeface="Century Gothic" panose="020B0502020202020204" pitchFamily="34" charset="0"/>
              </a:rPr>
              <a:t> new </a:t>
            </a:r>
            <a:r>
              <a:rPr lang="fr-BE" dirty="0" err="1">
                <a:latin typeface="Century Gothic" panose="020B0502020202020204" pitchFamily="34" charset="0"/>
              </a:rPr>
              <a:t>NotFoundException</a:t>
            </a:r>
            <a:r>
              <a:rPr lang="fr-BE" dirty="0">
                <a:latin typeface="Century Gothic" panose="020B0502020202020204" pitchFamily="34" charset="0"/>
              </a:rPr>
              <a:t>("No </a:t>
            </a:r>
            <a:r>
              <a:rPr lang="fr-BE" dirty="0" err="1">
                <a:latin typeface="Century Gothic" panose="020B0502020202020204" pitchFamily="34" charset="0"/>
              </a:rPr>
              <a:t>entity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with</a:t>
            </a:r>
            <a:r>
              <a:rPr lang="fr-BE" dirty="0">
                <a:latin typeface="Century Gothic" panose="020B0502020202020204" pitchFamily="34" charset="0"/>
              </a:rPr>
              <a:t> the 							id " + id + " </a:t>
            </a:r>
            <a:r>
              <a:rPr lang="fr-BE" dirty="0" err="1">
                <a:latin typeface="Century Gothic" panose="020B0502020202020204" pitchFamily="34" charset="0"/>
              </a:rPr>
              <a:t>exists</a:t>
            </a:r>
            <a:r>
              <a:rPr lang="fr-BE" dirty="0">
                <a:latin typeface="Century Gothic" panose="020B0502020202020204" pitchFamily="34" charset="0"/>
              </a:rPr>
              <a:t>.");</a:t>
            </a:r>
          </a:p>
          <a:p>
            <a:r>
              <a:rPr lang="fr-BE" dirty="0">
                <a:latin typeface="Century Gothic" panose="020B0502020202020204" pitchFamily="34" charset="0"/>
              </a:rPr>
              <a:t>		}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bp.setContent</a:t>
            </a:r>
            <a:r>
              <a:rPr lang="fr-BE" dirty="0">
                <a:latin typeface="Century Gothic" panose="020B0502020202020204" pitchFamily="34" charset="0"/>
              </a:rPr>
              <a:t>(</a:t>
            </a:r>
            <a:r>
              <a:rPr lang="fr-BE" dirty="0" err="1">
                <a:latin typeface="Century Gothic" panose="020B0502020202020204" pitchFamily="34" charset="0"/>
              </a:rPr>
              <a:t>bpc.getContent</a:t>
            </a:r>
            <a:r>
              <a:rPr lang="fr-BE" dirty="0">
                <a:latin typeface="Century Gothic" panose="020B0502020202020204" pitchFamily="34" charset="0"/>
              </a:rPr>
              <a:t>());</a:t>
            </a:r>
          </a:p>
          <a:p>
            <a:r>
              <a:rPr lang="fr-BE" dirty="0">
                <a:latin typeface="Century Gothic" panose="020B0502020202020204" pitchFamily="34" charset="0"/>
              </a:rPr>
              <a:t>	return 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;</a:t>
            </a:r>
          </a:p>
          <a:p>
            <a:r>
              <a:rPr lang="fr-BE" dirty="0">
                <a:latin typeface="Century Gothic" panose="020B0502020202020204" pitchFamily="34" charset="0"/>
              </a:rPr>
              <a:t>	}</a:t>
            </a:r>
          </a:p>
          <a:p>
            <a:endParaRPr lang="fr-BE" dirty="0">
              <a:latin typeface="Century Gothic" panose="020B0502020202020204" pitchFamily="34" charset="0"/>
            </a:endParaRPr>
          </a:p>
          <a:p>
            <a:r>
              <a:rPr lang="fr-BE" dirty="0">
                <a:latin typeface="Century Gothic" panose="020B0502020202020204" pitchFamily="34" charset="0"/>
              </a:rPr>
              <a:t>public </a:t>
            </a:r>
            <a:r>
              <a:rPr lang="fr-BE" dirty="0" err="1">
                <a:latin typeface="Century Gothic" panose="020B0502020202020204" pitchFamily="34" charset="0"/>
              </a:rPr>
              <a:t>BlogPost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insertBlogPost</a:t>
            </a:r>
            <a:r>
              <a:rPr lang="fr-BE" dirty="0">
                <a:latin typeface="Century Gothic" panose="020B0502020202020204" pitchFamily="34" charset="0"/>
              </a:rPr>
              <a:t>(</a:t>
            </a:r>
            <a:r>
              <a:rPr lang="fr-BE" dirty="0" err="1">
                <a:latin typeface="Century Gothic" panose="020B0502020202020204" pitchFamily="34" charset="0"/>
              </a:rPr>
              <a:t>BlogPost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) {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BlogPostContent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bpc</a:t>
            </a:r>
            <a:r>
              <a:rPr lang="fr-BE" dirty="0">
                <a:latin typeface="Century Gothic" panose="020B0502020202020204" pitchFamily="34" charset="0"/>
              </a:rPr>
              <a:t> = new </a:t>
            </a:r>
            <a:r>
              <a:rPr lang="fr-BE" dirty="0" err="1">
                <a:latin typeface="Century Gothic" panose="020B0502020202020204" pitchFamily="34" charset="0"/>
              </a:rPr>
              <a:t>BlogPostContent</a:t>
            </a:r>
            <a:r>
              <a:rPr lang="fr-BE" dirty="0">
                <a:latin typeface="Century Gothic" panose="020B0502020202020204" pitchFamily="34" charset="0"/>
              </a:rPr>
              <a:t>();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bpc.setContent</a:t>
            </a:r>
            <a:r>
              <a:rPr lang="fr-BE" dirty="0">
                <a:latin typeface="Century Gothic" panose="020B0502020202020204" pitchFamily="34" charset="0"/>
              </a:rPr>
              <a:t>(</a:t>
            </a:r>
            <a:r>
              <a:rPr lang="fr-BE" dirty="0" err="1">
                <a:latin typeface="Century Gothic" panose="020B0502020202020204" pitchFamily="34" charset="0"/>
              </a:rPr>
              <a:t>bp.getContent</a:t>
            </a:r>
            <a:r>
              <a:rPr lang="fr-BE" dirty="0">
                <a:latin typeface="Century Gothic" panose="020B0502020202020204" pitchFamily="34" charset="0"/>
              </a:rPr>
              <a:t>());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ofy</a:t>
            </a:r>
            <a:r>
              <a:rPr lang="fr-BE" dirty="0">
                <a:latin typeface="Century Gothic" panose="020B0502020202020204" pitchFamily="34" charset="0"/>
              </a:rPr>
              <a:t>().</a:t>
            </a:r>
            <a:r>
              <a:rPr lang="fr-BE" dirty="0" err="1">
                <a:latin typeface="Century Gothic" panose="020B0502020202020204" pitchFamily="34" charset="0"/>
              </a:rPr>
              <a:t>save</a:t>
            </a:r>
            <a:r>
              <a:rPr lang="fr-BE" dirty="0">
                <a:latin typeface="Century Gothic" panose="020B0502020202020204" pitchFamily="34" charset="0"/>
              </a:rPr>
              <a:t>().</a:t>
            </a:r>
            <a:r>
              <a:rPr lang="fr-BE" dirty="0" err="1">
                <a:latin typeface="Century Gothic" panose="020B0502020202020204" pitchFamily="34" charset="0"/>
              </a:rPr>
              <a:t>entity</a:t>
            </a:r>
            <a:r>
              <a:rPr lang="fr-BE" dirty="0">
                <a:latin typeface="Century Gothic" panose="020B0502020202020204" pitchFamily="34" charset="0"/>
              </a:rPr>
              <a:t>(</a:t>
            </a:r>
            <a:r>
              <a:rPr lang="fr-BE" dirty="0" err="1">
                <a:latin typeface="Century Gothic" panose="020B0502020202020204" pitchFamily="34" charset="0"/>
              </a:rPr>
              <a:t>bpc</a:t>
            </a:r>
            <a:r>
              <a:rPr lang="fr-BE" dirty="0">
                <a:latin typeface="Century Gothic" panose="020B0502020202020204" pitchFamily="34" charset="0"/>
              </a:rPr>
              <a:t>).</a:t>
            </a:r>
            <a:r>
              <a:rPr lang="fr-BE" dirty="0" err="1">
                <a:latin typeface="Century Gothic" panose="020B0502020202020204" pitchFamily="34" charset="0"/>
              </a:rPr>
              <a:t>now</a:t>
            </a:r>
            <a:r>
              <a:rPr lang="fr-BE" dirty="0">
                <a:latin typeface="Century Gothic" panose="020B0502020202020204" pitchFamily="34" charset="0"/>
              </a:rPr>
              <a:t>();</a:t>
            </a:r>
          </a:p>
          <a:p>
            <a:r>
              <a:rPr lang="fr-BE" dirty="0">
                <a:latin typeface="Century Gothic" panose="020B0502020202020204" pitchFamily="34" charset="0"/>
              </a:rPr>
              <a:t>	return 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;</a:t>
            </a:r>
          </a:p>
          <a:p>
            <a:r>
              <a:rPr lang="fr-BE" dirty="0">
                <a:latin typeface="Century Gothic" panose="020B0502020202020204" pitchFamily="34" charset="0"/>
              </a:rPr>
              <a:t>	}</a:t>
            </a:r>
          </a:p>
          <a:p>
            <a:endParaRPr lang="fr-F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38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6" end="3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3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8" end="3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9" end="3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40" end="4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41" end="4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5496" y="-6864108"/>
            <a:ext cx="9145016" cy="208672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public </a:t>
            </a:r>
            <a:r>
              <a:rPr lang="fr-FR" dirty="0" err="1">
                <a:latin typeface="Century Gothic" panose="020B0502020202020204" pitchFamily="34" charset="0"/>
              </a:rPr>
              <a:t>void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removeBlogPost</a:t>
            </a:r>
            <a:r>
              <a:rPr lang="fr-FR" dirty="0">
                <a:latin typeface="Century Gothic" panose="020B0502020202020204" pitchFamily="34" charset="0"/>
              </a:rPr>
              <a:t>(@</a:t>
            </a:r>
            <a:r>
              <a:rPr lang="fr-FR" dirty="0" err="1">
                <a:latin typeface="Century Gothic" panose="020B0502020202020204" pitchFamily="34" charset="0"/>
              </a:rPr>
              <a:t>Named</a:t>
            </a:r>
            <a:r>
              <a:rPr lang="fr-FR" dirty="0">
                <a:latin typeface="Century Gothic" panose="020B0502020202020204" pitchFamily="34" charset="0"/>
              </a:rPr>
              <a:t>("id") Long id, User </a:t>
            </a:r>
            <a:r>
              <a:rPr lang="fr-FR" dirty="0" err="1">
                <a:latin typeface="Century Gothic" panose="020B0502020202020204" pitchFamily="34" charset="0"/>
              </a:rPr>
              <a:t>user</a:t>
            </a:r>
            <a:r>
              <a:rPr lang="fr-FR" dirty="0">
                <a:latin typeface="Century Gothic" panose="020B0502020202020204" pitchFamily="34" charset="0"/>
              </a:rPr>
              <a:t>) </a:t>
            </a:r>
            <a:r>
              <a:rPr lang="fr-FR" dirty="0" err="1">
                <a:latin typeface="Century Gothic" panose="020B0502020202020204" pitchFamily="34" charset="0"/>
              </a:rPr>
              <a:t>throws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OAuthRequestException</a:t>
            </a:r>
            <a:r>
              <a:rPr lang="fr-FR" dirty="0">
                <a:latin typeface="Century Gothic" panose="020B0502020202020204" pitchFamily="34" charset="0"/>
              </a:rPr>
              <a:t>, </a:t>
            </a:r>
            <a:r>
              <a:rPr lang="fr-FR" dirty="0" err="1">
                <a:latin typeface="Century Gothic" panose="020B0502020202020204" pitchFamily="34" charset="0"/>
              </a:rPr>
              <a:t>NotFoundException</a:t>
            </a:r>
            <a:r>
              <a:rPr lang="fr-FR" dirty="0">
                <a:latin typeface="Century Gothic" panose="020B0502020202020204" pitchFamily="34" charset="0"/>
              </a:rPr>
              <a:t>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</a:t>
            </a:r>
          </a:p>
          <a:p>
            <a:r>
              <a:rPr lang="fr-FR" dirty="0">
                <a:latin typeface="Century Gothic" panose="020B0502020202020204" pitchFamily="34" charset="0"/>
              </a:rPr>
              <a:t>if (user !=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) {</a:t>
            </a: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err="1">
                <a:latin typeface="Century Gothic" panose="020B0502020202020204" pitchFamily="34" charset="0"/>
              </a:rPr>
              <a:t>BlogPost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deletedBp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>
                <a:latin typeface="Century Gothic" panose="020B0502020202020204" pitchFamily="34" charset="0"/>
              </a:rPr>
              <a:t>ofy</a:t>
            </a:r>
            <a:r>
              <a:rPr lang="fr-FR" dirty="0">
                <a:latin typeface="Century Gothic" panose="020B0502020202020204" pitchFamily="34" charset="0"/>
              </a:rPr>
              <a:t>().</a:t>
            </a:r>
            <a:r>
              <a:rPr lang="fr-FR" dirty="0" err="1">
                <a:latin typeface="Century Gothic" panose="020B0502020202020204" pitchFamily="34" charset="0"/>
              </a:rPr>
              <a:t>load</a:t>
            </a:r>
            <a:r>
              <a:rPr lang="fr-FR" dirty="0">
                <a:latin typeface="Century Gothic" panose="020B0502020202020204" pitchFamily="34" charset="0"/>
              </a:rPr>
              <a:t>().type(</a:t>
            </a:r>
            <a:r>
              <a:rPr lang="fr-FR" dirty="0" err="1">
                <a:latin typeface="Century Gothic" panose="020B0502020202020204" pitchFamily="34" charset="0"/>
              </a:rPr>
              <a:t>BlogPost.class</a:t>
            </a:r>
            <a:r>
              <a:rPr lang="fr-FR" dirty="0">
                <a:latin typeface="Century Gothic" panose="020B0502020202020204" pitchFamily="34" charset="0"/>
              </a:rPr>
              <a:t>).id(id).</a:t>
            </a:r>
            <a:r>
              <a:rPr lang="fr-FR" dirty="0" err="1">
                <a:latin typeface="Century Gothic" panose="020B0502020202020204" pitchFamily="34" charset="0"/>
              </a:rPr>
              <a:t>get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>
                <a:latin typeface="Century Gothic" panose="020B0502020202020204" pitchFamily="34" charset="0"/>
              </a:rPr>
              <a:t>	if (</a:t>
            </a:r>
            <a:r>
              <a:rPr lang="fr-FR" dirty="0" err="1">
                <a:latin typeface="Century Gothic" panose="020B0502020202020204" pitchFamily="34" charset="0"/>
              </a:rPr>
              <a:t>deletedBp</a:t>
            </a:r>
            <a:r>
              <a:rPr lang="fr-FR" dirty="0">
                <a:latin typeface="Century Gothic" panose="020B0502020202020204" pitchFamily="34" charset="0"/>
              </a:rPr>
              <a:t> ==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)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</a:t>
            </a:r>
            <a:r>
              <a:rPr lang="fr-FR" dirty="0" err="1">
                <a:latin typeface="Century Gothic" panose="020B0502020202020204" pitchFamily="34" charset="0"/>
              </a:rPr>
              <a:t>throw</a:t>
            </a:r>
            <a:r>
              <a:rPr lang="fr-FR" dirty="0">
                <a:latin typeface="Century Gothic" panose="020B0502020202020204" pitchFamily="34" charset="0"/>
              </a:rPr>
              <a:t> new </a:t>
            </a:r>
            <a:r>
              <a:rPr lang="fr-FR" dirty="0" err="1">
                <a:latin typeface="Century Gothic" panose="020B0502020202020204" pitchFamily="34" charset="0"/>
              </a:rPr>
              <a:t>NotFoundException</a:t>
            </a:r>
            <a:r>
              <a:rPr lang="fr-FR" dirty="0">
                <a:latin typeface="Century Gothic" panose="020B0502020202020204" pitchFamily="34" charset="0"/>
              </a:rPr>
              <a:t>("No </a:t>
            </a:r>
            <a:r>
              <a:rPr lang="fr-FR" dirty="0" err="1">
                <a:latin typeface="Century Gothic" panose="020B0502020202020204" pitchFamily="34" charset="0"/>
              </a:rPr>
              <a:t>entity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with</a:t>
            </a:r>
            <a:r>
              <a:rPr lang="fr-FR" dirty="0">
                <a:latin typeface="Century Gothic" panose="020B0502020202020204" pitchFamily="34" charset="0"/>
              </a:rPr>
              <a:t> the id " + id 						+ " </a:t>
            </a:r>
            <a:r>
              <a:rPr lang="fr-FR" dirty="0" err="1">
                <a:latin typeface="Century Gothic" panose="020B0502020202020204" pitchFamily="34" charset="0"/>
              </a:rPr>
              <a:t>exists</a:t>
            </a:r>
            <a:r>
              <a:rPr lang="fr-FR" dirty="0">
                <a:latin typeface="Century Gothic" panose="020B0502020202020204" pitchFamily="34" charset="0"/>
              </a:rPr>
              <a:t>.");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	         }</a:t>
            </a: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err="1">
                <a:latin typeface="Century Gothic" panose="020B0502020202020204" pitchFamily="34" charset="0"/>
              </a:rPr>
              <a:t>BlogPostContent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deletedBpc</a:t>
            </a:r>
            <a:r>
              <a:rPr lang="fr-FR" dirty="0">
                <a:latin typeface="Century Gothic" panose="020B0502020202020204" pitchFamily="34" charset="0"/>
              </a:rPr>
              <a:t> = 					  		     </a:t>
            </a:r>
            <a:r>
              <a:rPr lang="fr-FR" dirty="0" err="1">
                <a:latin typeface="Century Gothic" panose="020B0502020202020204" pitchFamily="34" charset="0"/>
              </a:rPr>
              <a:t>ofy</a:t>
            </a:r>
            <a:r>
              <a:rPr lang="fr-FR" dirty="0">
                <a:latin typeface="Century Gothic" panose="020B0502020202020204" pitchFamily="34" charset="0"/>
              </a:rPr>
              <a:t>().</a:t>
            </a:r>
            <a:r>
              <a:rPr lang="fr-FR" dirty="0" err="1">
                <a:latin typeface="Century Gothic" panose="020B0502020202020204" pitchFamily="34" charset="0"/>
              </a:rPr>
              <a:t>load</a:t>
            </a:r>
            <a:r>
              <a:rPr lang="fr-FR" dirty="0">
                <a:latin typeface="Century Gothic" panose="020B0502020202020204" pitchFamily="34" charset="0"/>
              </a:rPr>
              <a:t>().type(</a:t>
            </a:r>
            <a:r>
              <a:rPr lang="fr-FR" dirty="0" err="1">
                <a:latin typeface="Century Gothic" panose="020B0502020202020204" pitchFamily="34" charset="0"/>
              </a:rPr>
              <a:t>BlogPostContent.class</a:t>
            </a:r>
            <a:r>
              <a:rPr lang="fr-FR" dirty="0">
                <a:latin typeface="Century Gothic" panose="020B0502020202020204" pitchFamily="34" charset="0"/>
              </a:rPr>
              <a:t>).id(id).</a:t>
            </a:r>
            <a:r>
              <a:rPr lang="fr-FR" dirty="0" err="1">
                <a:latin typeface="Century Gothic" panose="020B0502020202020204" pitchFamily="34" charset="0"/>
              </a:rPr>
              <a:t>get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>
                <a:latin typeface="Century Gothic" panose="020B0502020202020204" pitchFamily="34" charset="0"/>
              </a:rPr>
              <a:t>	if (</a:t>
            </a:r>
            <a:r>
              <a:rPr lang="fr-FR" dirty="0" err="1">
                <a:latin typeface="Century Gothic" panose="020B0502020202020204" pitchFamily="34" charset="0"/>
              </a:rPr>
              <a:t>deletedBpc</a:t>
            </a:r>
            <a:r>
              <a:rPr lang="fr-FR" dirty="0">
                <a:latin typeface="Century Gothic" panose="020B0502020202020204" pitchFamily="34" charset="0"/>
              </a:rPr>
              <a:t> ==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)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		</a:t>
            </a:r>
            <a:r>
              <a:rPr lang="fr-FR" dirty="0" err="1">
                <a:latin typeface="Century Gothic" panose="020B0502020202020204" pitchFamily="34" charset="0"/>
              </a:rPr>
              <a:t>throw</a:t>
            </a:r>
            <a:r>
              <a:rPr lang="fr-FR" dirty="0">
                <a:latin typeface="Century Gothic" panose="020B0502020202020204" pitchFamily="34" charset="0"/>
              </a:rPr>
              <a:t> new </a:t>
            </a:r>
            <a:r>
              <a:rPr lang="fr-FR" dirty="0" err="1">
                <a:latin typeface="Century Gothic" panose="020B0502020202020204" pitchFamily="34" charset="0"/>
              </a:rPr>
              <a:t>NotFoundException</a:t>
            </a:r>
            <a:r>
              <a:rPr lang="fr-FR" dirty="0">
                <a:latin typeface="Century Gothic" panose="020B0502020202020204" pitchFamily="34" charset="0"/>
              </a:rPr>
              <a:t>("No </a:t>
            </a:r>
            <a:r>
              <a:rPr lang="fr-FR" dirty="0" err="1">
                <a:latin typeface="Century Gothic" panose="020B0502020202020204" pitchFamily="34" charset="0"/>
              </a:rPr>
              <a:t>entity</a:t>
            </a:r>
            <a:r>
              <a:rPr lang="fr-FR" dirty="0">
                <a:latin typeface="Century Gothic" panose="020B0502020202020204" pitchFamily="34" charset="0"/>
              </a:rPr>
              <a:t> 				</a:t>
            </a:r>
            <a:r>
              <a:rPr lang="fr-FR" dirty="0" err="1">
                <a:latin typeface="Century Gothic" panose="020B0502020202020204" pitchFamily="34" charset="0"/>
              </a:rPr>
              <a:t>with</a:t>
            </a:r>
            <a:r>
              <a:rPr lang="fr-FR" dirty="0">
                <a:latin typeface="Century Gothic" panose="020B0502020202020204" pitchFamily="34" charset="0"/>
              </a:rPr>
              <a:t> the id " + id + " </a:t>
            </a:r>
            <a:r>
              <a:rPr lang="fr-FR" dirty="0" err="1">
                <a:latin typeface="Century Gothic" panose="020B0502020202020204" pitchFamily="34" charset="0"/>
              </a:rPr>
              <a:t>exists</a:t>
            </a:r>
            <a:r>
              <a:rPr lang="fr-FR" dirty="0">
                <a:latin typeface="Century Gothic" panose="020B0502020202020204" pitchFamily="34" charset="0"/>
              </a:rPr>
              <a:t>.");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	            }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	} </a:t>
            </a:r>
            <a:r>
              <a:rPr lang="fr-FR" dirty="0" err="1">
                <a:latin typeface="Century Gothic" panose="020B0502020202020204" pitchFamily="34" charset="0"/>
              </a:rPr>
              <a:t>else</a:t>
            </a:r>
            <a:r>
              <a:rPr lang="fr-FR" dirty="0">
                <a:latin typeface="Century Gothic" panose="020B0502020202020204" pitchFamily="34" charset="0"/>
              </a:rPr>
              <a:t>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	</a:t>
            </a:r>
            <a:r>
              <a:rPr lang="fr-FR" dirty="0" err="1">
                <a:latin typeface="Century Gothic" panose="020B0502020202020204" pitchFamily="34" charset="0"/>
              </a:rPr>
              <a:t>throw</a:t>
            </a:r>
            <a:r>
              <a:rPr lang="fr-FR" dirty="0">
                <a:latin typeface="Century Gothic" panose="020B0502020202020204" pitchFamily="34" charset="0"/>
              </a:rPr>
              <a:t> new </a:t>
            </a:r>
            <a:r>
              <a:rPr lang="fr-FR" dirty="0" err="1">
                <a:latin typeface="Century Gothic" panose="020B0502020202020204" pitchFamily="34" charset="0"/>
              </a:rPr>
              <a:t>OAuthRequestException</a:t>
            </a:r>
            <a:r>
              <a:rPr lang="fr-FR" dirty="0">
                <a:latin typeface="Century Gothic" panose="020B0502020202020204" pitchFamily="34" charset="0"/>
              </a:rPr>
              <a:t>("</a:t>
            </a:r>
            <a:r>
              <a:rPr lang="fr-FR" dirty="0" err="1">
                <a:latin typeface="Century Gothic" panose="020B0502020202020204" pitchFamily="34" charset="0"/>
              </a:rPr>
              <a:t>Invalid</a:t>
            </a:r>
            <a:r>
              <a:rPr lang="fr-FR" dirty="0">
                <a:latin typeface="Century Gothic" panose="020B0502020202020204" pitchFamily="34" charset="0"/>
              </a:rPr>
              <a:t> user.");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}</a:t>
            </a:r>
          </a:p>
          <a:p>
            <a:r>
              <a:rPr lang="fr-FR" dirty="0" err="1">
                <a:latin typeface="Century Gothic" panose="020B0502020202020204" pitchFamily="34" charset="0"/>
              </a:rPr>
              <a:t>BlogPostContent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bpc</a:t>
            </a:r>
            <a:r>
              <a:rPr lang="fr-FR" dirty="0">
                <a:latin typeface="Century Gothic" panose="020B0502020202020204" pitchFamily="34" charset="0"/>
              </a:rPr>
              <a:t> = new </a:t>
            </a:r>
            <a:r>
              <a:rPr lang="fr-FR" dirty="0" err="1">
                <a:latin typeface="Century Gothic" panose="020B0502020202020204" pitchFamily="34" charset="0"/>
              </a:rPr>
              <a:t>BlogPostContent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 err="1">
                <a:latin typeface="Century Gothic" panose="020B0502020202020204" pitchFamily="34" charset="0"/>
              </a:rPr>
              <a:t>bpc.setContent</a:t>
            </a:r>
            <a:r>
              <a:rPr lang="fr-FR" dirty="0">
                <a:latin typeface="Century Gothic" panose="020B0502020202020204" pitchFamily="34" charset="0"/>
              </a:rPr>
              <a:t>(</a:t>
            </a:r>
            <a:r>
              <a:rPr lang="fr-FR" dirty="0" err="1">
                <a:latin typeface="Century Gothic" panose="020B0502020202020204" pitchFamily="34" charset="0"/>
              </a:rPr>
              <a:t>bp.getContent</a:t>
            </a:r>
            <a:r>
              <a:rPr lang="fr-FR" dirty="0">
                <a:latin typeface="Century Gothic" panose="020B0502020202020204" pitchFamily="34" charset="0"/>
              </a:rPr>
              <a:t>());</a:t>
            </a:r>
          </a:p>
          <a:p>
            <a:r>
              <a:rPr lang="fr-FR" dirty="0">
                <a:latin typeface="Century Gothic" panose="020B0502020202020204" pitchFamily="34" charset="0"/>
              </a:rPr>
              <a:t>//</a:t>
            </a:r>
            <a:r>
              <a:rPr lang="fr-FR" dirty="0" err="1">
                <a:latin typeface="Century Gothic" panose="020B0502020202020204" pitchFamily="34" charset="0"/>
              </a:rPr>
              <a:t>save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BlogPost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without</a:t>
            </a:r>
            <a:r>
              <a:rPr lang="fr-FR" dirty="0">
                <a:latin typeface="Century Gothic" panose="020B0502020202020204" pitchFamily="34" charset="0"/>
              </a:rPr>
              <a:t> content</a:t>
            </a:r>
          </a:p>
          <a:p>
            <a:r>
              <a:rPr lang="fr-BE" dirty="0" smtClean="0">
                <a:latin typeface="Century Gothic" panose="020B0502020202020204" pitchFamily="34" charset="0"/>
              </a:rPr>
              <a:t>}</a:t>
            </a:r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 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public List&lt;Customer&gt; </a:t>
            </a:r>
            <a:r>
              <a:rPr lang="fr-FR" dirty="0" err="1">
                <a:latin typeface="Century Gothic" panose="020B0502020202020204" pitchFamily="34" charset="0"/>
              </a:rPr>
              <a:t>getCustomersFromNamur</a:t>
            </a:r>
            <a:r>
              <a:rPr lang="fr-FR" dirty="0">
                <a:latin typeface="Century Gothic" panose="020B0502020202020204" pitchFamily="34" charset="0"/>
              </a:rPr>
              <a:t>() </a:t>
            </a:r>
            <a:r>
              <a:rPr lang="fr-FR" dirty="0" err="1">
                <a:latin typeface="Century Gothic" panose="020B0502020202020204" pitchFamily="34" charset="0"/>
              </a:rPr>
              <a:t>throws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SQLException</a:t>
            </a:r>
            <a:r>
              <a:rPr lang="fr-FR" dirty="0">
                <a:latin typeface="Century Gothic" panose="020B0502020202020204" pitchFamily="34" charset="0"/>
              </a:rPr>
              <a:t>{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List&lt;Customer&gt; </a:t>
            </a:r>
            <a:r>
              <a:rPr lang="fr-FR" dirty="0" err="1">
                <a:latin typeface="Century Gothic" panose="020B0502020202020204" pitchFamily="34" charset="0"/>
              </a:rPr>
              <a:t>res</a:t>
            </a:r>
            <a:r>
              <a:rPr lang="fr-FR" dirty="0">
                <a:latin typeface="Century Gothic" panose="020B0502020202020204" pitchFamily="34" charset="0"/>
              </a:rPr>
              <a:t> = new </a:t>
            </a:r>
            <a:r>
              <a:rPr lang="fr-FR" dirty="0" err="1">
                <a:latin typeface="Century Gothic" panose="020B0502020202020204" pitchFamily="34" charset="0"/>
              </a:rPr>
              <a:t>ArrayList</a:t>
            </a:r>
            <a:r>
              <a:rPr lang="fr-FR" dirty="0">
                <a:latin typeface="Century Gothic" panose="020B0502020202020204" pitchFamily="34" charset="0"/>
              </a:rPr>
              <a:t>&lt;Customer&gt;();</a:t>
            </a: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err="1">
                <a:latin typeface="Century Gothic" panose="020B0502020202020204" pitchFamily="34" charset="0"/>
              </a:rPr>
              <a:t>Statement</a:t>
            </a:r>
            <a:r>
              <a:rPr lang="fr-FR" dirty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stmt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;</a:t>
            </a:r>
          </a:p>
          <a:p>
            <a:r>
              <a:rPr lang="fr-FR" dirty="0">
                <a:latin typeface="Century Gothic" panose="020B0502020202020204" pitchFamily="34" charset="0"/>
              </a:rPr>
              <a:t>    	</a:t>
            </a:r>
            <a:r>
              <a:rPr lang="fr-FR" dirty="0" err="1">
                <a:latin typeface="Century Gothic" panose="020B0502020202020204" pitchFamily="34" charset="0"/>
              </a:rPr>
              <a:t>try</a:t>
            </a:r>
            <a:r>
              <a:rPr lang="fr-FR" dirty="0">
                <a:latin typeface="Century Gothic" panose="020B0502020202020204" pitchFamily="34" charset="0"/>
              </a:rPr>
              <a:t>{ </a:t>
            </a:r>
          </a:p>
          <a:p>
            <a:r>
              <a:rPr lang="fr-FR" dirty="0">
                <a:latin typeface="Century Gothic" panose="020B0502020202020204" pitchFamily="34" charset="0"/>
              </a:rPr>
              <a:t>		</a:t>
            </a:r>
            <a:r>
              <a:rPr lang="fr-FR" b="1" dirty="0" err="1">
                <a:latin typeface="Century Gothic" panose="020B0502020202020204" pitchFamily="34" charset="0"/>
              </a:rPr>
              <a:t>stmt</a:t>
            </a:r>
            <a:r>
              <a:rPr lang="fr-FR" b="1" dirty="0">
                <a:latin typeface="Century Gothic" panose="020B0502020202020204" pitchFamily="34" charset="0"/>
              </a:rPr>
              <a:t> = </a:t>
            </a:r>
            <a:r>
              <a:rPr lang="fr-FR" b="1" dirty="0" err="1">
                <a:latin typeface="Century Gothic" panose="020B0502020202020204" pitchFamily="34" charset="0"/>
              </a:rPr>
              <a:t>con.createStatement</a:t>
            </a:r>
            <a:r>
              <a:rPr lang="fr-FR" b="1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b="1" dirty="0">
                <a:latin typeface="Century Gothic" panose="020B0502020202020204" pitchFamily="34" charset="0"/>
              </a:rPr>
              <a:t>		</a:t>
            </a:r>
            <a:r>
              <a:rPr lang="fr-FR" b="1" dirty="0" err="1">
                <a:latin typeface="Century Gothic" panose="020B0502020202020204" pitchFamily="34" charset="0"/>
              </a:rPr>
              <a:t>ResultSet</a:t>
            </a:r>
            <a:r>
              <a:rPr lang="fr-FR" b="1" dirty="0">
                <a:latin typeface="Century Gothic" panose="020B0502020202020204" pitchFamily="34" charset="0"/>
              </a:rPr>
              <a:t> </a:t>
            </a:r>
            <a:r>
              <a:rPr lang="fr-FR" b="1" dirty="0" err="1">
                <a:latin typeface="Century Gothic" panose="020B0502020202020204" pitchFamily="34" charset="0"/>
              </a:rPr>
              <a:t>rs</a:t>
            </a:r>
            <a:r>
              <a:rPr lang="fr-FR" b="1" dirty="0">
                <a:latin typeface="Century Gothic" panose="020B0502020202020204" pitchFamily="34" charset="0"/>
              </a:rPr>
              <a:t> = </a:t>
            </a:r>
            <a:r>
              <a:rPr lang="fr-FR" b="1" dirty="0" err="1">
                <a:latin typeface="Century Gothic" panose="020B0502020202020204" pitchFamily="34" charset="0"/>
              </a:rPr>
              <a:t>stmt.executeQuery</a:t>
            </a:r>
            <a:r>
              <a:rPr lang="fr-FR" b="1" dirty="0">
                <a:latin typeface="Century Gothic" panose="020B0502020202020204" pitchFamily="34" charset="0"/>
              </a:rPr>
              <a:t>("select NOM, ADRESSE							  </a:t>
            </a:r>
            <a:r>
              <a:rPr lang="fr-FR" b="1" dirty="0" err="1">
                <a:latin typeface="Century Gothic" panose="020B0502020202020204" pitchFamily="34" charset="0"/>
              </a:rPr>
              <a:t>from</a:t>
            </a:r>
            <a:r>
              <a:rPr lang="fr-FR" b="1" dirty="0">
                <a:latin typeface="Century Gothic" panose="020B0502020202020204" pitchFamily="34" charset="0"/>
              </a:rPr>
              <a:t> CLIENT 							      	  </a:t>
            </a:r>
            <a:r>
              <a:rPr lang="fr-FR" b="1" dirty="0" err="1">
                <a:latin typeface="Century Gothic" panose="020B0502020202020204" pitchFamily="34" charset="0"/>
              </a:rPr>
              <a:t>where</a:t>
            </a:r>
            <a:r>
              <a:rPr lang="fr-FR" b="1" dirty="0">
                <a:latin typeface="Century Gothic" panose="020B0502020202020204" pitchFamily="34" charset="0"/>
              </a:rPr>
              <a:t> </a:t>
            </a:r>
            <a:r>
              <a:rPr lang="fr-FR" b="1" dirty="0" smtClean="0">
                <a:latin typeface="Century Gothic" panose="020B0502020202020204" pitchFamily="34" charset="0"/>
              </a:rPr>
              <a:t>LOCALITE </a:t>
            </a:r>
            <a:r>
              <a:rPr lang="fr-FR" b="1" dirty="0">
                <a:latin typeface="Century Gothic" panose="020B0502020202020204" pitchFamily="34" charset="0"/>
              </a:rPr>
              <a:t>= ‘Namur’ 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</a:t>
            </a:r>
            <a:r>
              <a:rPr lang="fr-FR" dirty="0" err="1">
                <a:latin typeface="Century Gothic" panose="020B0502020202020204" pitchFamily="34" charset="0"/>
              </a:rPr>
              <a:t>while</a:t>
            </a:r>
            <a:r>
              <a:rPr lang="fr-FR" dirty="0">
                <a:latin typeface="Century Gothic" panose="020B0502020202020204" pitchFamily="34" charset="0"/>
              </a:rPr>
              <a:t> (</a:t>
            </a:r>
            <a:r>
              <a:rPr lang="fr-FR" dirty="0" err="1">
                <a:latin typeface="Century Gothic" panose="020B0502020202020204" pitchFamily="34" charset="0"/>
              </a:rPr>
              <a:t>rs.next</a:t>
            </a:r>
            <a:r>
              <a:rPr lang="fr-FR" dirty="0">
                <a:latin typeface="Century Gothic" panose="020B0502020202020204" pitchFamily="34" charset="0"/>
              </a:rPr>
              <a:t>()) {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		String </a:t>
            </a:r>
            <a:r>
              <a:rPr lang="fr-FR" dirty="0" err="1">
                <a:latin typeface="Century Gothic" panose="020B0502020202020204" pitchFamily="34" charset="0"/>
              </a:rPr>
              <a:t>name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>
                <a:latin typeface="Century Gothic" panose="020B0502020202020204" pitchFamily="34" charset="0"/>
              </a:rPr>
              <a:t>rs.getString</a:t>
            </a:r>
            <a:r>
              <a:rPr lang="fr-FR" dirty="0">
                <a:latin typeface="Century Gothic" panose="020B0502020202020204" pitchFamily="34" charset="0"/>
              </a:rPr>
              <a:t>("NOM");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	String </a:t>
            </a:r>
            <a:r>
              <a:rPr lang="fr-FR" dirty="0" err="1">
                <a:latin typeface="Century Gothic" panose="020B0502020202020204" pitchFamily="34" charset="0"/>
              </a:rPr>
              <a:t>address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>
                <a:latin typeface="Century Gothic" panose="020B0502020202020204" pitchFamily="34" charset="0"/>
              </a:rPr>
              <a:t>rs.getString</a:t>
            </a:r>
            <a:r>
              <a:rPr lang="fr-FR" dirty="0">
                <a:latin typeface="Century Gothic" panose="020B0502020202020204" pitchFamily="34" charset="0"/>
              </a:rPr>
              <a:t>("ADRESSE");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	</a:t>
            </a:r>
            <a:r>
              <a:rPr lang="fr-FR" dirty="0" err="1">
                <a:latin typeface="Century Gothic" panose="020B0502020202020204" pitchFamily="34" charset="0"/>
              </a:rPr>
              <a:t>res.add</a:t>
            </a:r>
            <a:r>
              <a:rPr lang="fr-FR" dirty="0">
                <a:latin typeface="Century Gothic" panose="020B0502020202020204" pitchFamily="34" charset="0"/>
              </a:rPr>
              <a:t>(new Customer(</a:t>
            </a:r>
            <a:r>
              <a:rPr lang="fr-FR" dirty="0" err="1">
                <a:latin typeface="Century Gothic" panose="020B0502020202020204" pitchFamily="34" charset="0"/>
              </a:rPr>
              <a:t>name</a:t>
            </a:r>
            <a:r>
              <a:rPr lang="fr-FR" dirty="0">
                <a:latin typeface="Century Gothic" panose="020B0502020202020204" pitchFamily="34" charset="0"/>
              </a:rPr>
              <a:t>, </a:t>
            </a:r>
            <a:r>
              <a:rPr lang="fr-FR" dirty="0" err="1">
                <a:latin typeface="Century Gothic" panose="020B0502020202020204" pitchFamily="34" charset="0"/>
              </a:rPr>
              <a:t>address</a:t>
            </a:r>
            <a:r>
              <a:rPr lang="fr-FR" dirty="0">
                <a:latin typeface="Century Gothic" panose="020B0502020202020204" pitchFamily="34" charset="0"/>
              </a:rPr>
              <a:t>));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	} catch (</a:t>
            </a:r>
            <a:r>
              <a:rPr lang="fr-FR" dirty="0" err="1">
                <a:latin typeface="Century Gothic" panose="020B0502020202020204" pitchFamily="34" charset="0"/>
              </a:rPr>
              <a:t>SQLException</a:t>
            </a:r>
            <a:r>
              <a:rPr lang="fr-FR" dirty="0">
                <a:latin typeface="Century Gothic" panose="020B0502020202020204" pitchFamily="34" charset="0"/>
              </a:rPr>
              <a:t> e )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	</a:t>
            </a:r>
            <a:r>
              <a:rPr lang="fr-FR" dirty="0" err="1">
                <a:latin typeface="Century Gothic" panose="020B0502020202020204" pitchFamily="34" charset="0"/>
              </a:rPr>
              <a:t>JDBCTutorialUtilities.printSQLException</a:t>
            </a:r>
            <a:r>
              <a:rPr lang="fr-FR" dirty="0">
                <a:latin typeface="Century Gothic" panose="020B0502020202020204" pitchFamily="34" charset="0"/>
              </a:rPr>
              <a:t>(e);</a:t>
            </a:r>
          </a:p>
          <a:p>
            <a:r>
              <a:rPr lang="fr-FR" dirty="0">
                <a:latin typeface="Century Gothic" panose="020B0502020202020204" pitchFamily="34" charset="0"/>
              </a:rPr>
              <a:t>		} </a:t>
            </a:r>
            <a:r>
              <a:rPr lang="fr-FR" dirty="0" err="1">
                <a:latin typeface="Century Gothic" panose="020B0502020202020204" pitchFamily="34" charset="0"/>
              </a:rPr>
              <a:t>finally</a:t>
            </a:r>
            <a:r>
              <a:rPr lang="fr-FR" dirty="0">
                <a:latin typeface="Century Gothic" panose="020B0502020202020204" pitchFamily="34" charset="0"/>
              </a:rPr>
              <a:t> {</a:t>
            </a:r>
          </a:p>
          <a:p>
            <a:r>
              <a:rPr lang="fr-FR" dirty="0">
                <a:latin typeface="Century Gothic" panose="020B0502020202020204" pitchFamily="34" charset="0"/>
              </a:rPr>
              <a:t>			if (</a:t>
            </a:r>
            <a:r>
              <a:rPr lang="fr-FR" dirty="0" err="1">
                <a:latin typeface="Century Gothic" panose="020B0502020202020204" pitchFamily="34" charset="0"/>
              </a:rPr>
              <a:t>stmt</a:t>
            </a:r>
            <a:r>
              <a:rPr lang="fr-FR" dirty="0">
                <a:latin typeface="Century Gothic" panose="020B0502020202020204" pitchFamily="34" charset="0"/>
              </a:rPr>
              <a:t> != </a:t>
            </a:r>
            <a:r>
              <a:rPr lang="fr-FR" dirty="0" err="1">
                <a:latin typeface="Century Gothic" panose="020B0502020202020204" pitchFamily="34" charset="0"/>
              </a:rPr>
              <a:t>null</a:t>
            </a:r>
            <a:r>
              <a:rPr lang="fr-FR" dirty="0">
                <a:latin typeface="Century Gothic" panose="020B0502020202020204" pitchFamily="34" charset="0"/>
              </a:rPr>
              <a:t>) { </a:t>
            </a:r>
            <a:r>
              <a:rPr lang="fr-FR" dirty="0" err="1">
                <a:latin typeface="Century Gothic" panose="020B0502020202020204" pitchFamily="34" charset="0"/>
              </a:rPr>
              <a:t>stmt.close</a:t>
            </a:r>
            <a:r>
              <a:rPr lang="fr-FR" dirty="0">
                <a:latin typeface="Century Gothic" panose="020B0502020202020204" pitchFamily="34" charset="0"/>
              </a:rPr>
              <a:t>(); }</a:t>
            </a:r>
          </a:p>
          <a:p>
            <a:r>
              <a:rPr lang="fr-FR" dirty="0">
                <a:latin typeface="Century Gothic" panose="020B0502020202020204" pitchFamily="34" charset="0"/>
              </a:rPr>
              <a:t>			}</a:t>
            </a:r>
          </a:p>
          <a:p>
            <a:r>
              <a:rPr lang="fr-FR" dirty="0">
                <a:latin typeface="Century Gothic" panose="020B0502020202020204" pitchFamily="34" charset="0"/>
              </a:rPr>
              <a:t>	return </a:t>
            </a:r>
            <a:r>
              <a:rPr lang="fr-FR" dirty="0" err="1">
                <a:latin typeface="Century Gothic" panose="020B0502020202020204" pitchFamily="34" charset="0"/>
              </a:rPr>
              <a:t>res</a:t>
            </a:r>
            <a:r>
              <a:rPr lang="fr-FR" dirty="0">
                <a:latin typeface="Century Gothic" panose="020B0502020202020204" pitchFamily="34" charset="0"/>
              </a:rPr>
              <a:t>;	</a:t>
            </a:r>
          </a:p>
          <a:p>
            <a:r>
              <a:rPr lang="fr-FR" dirty="0" smtClean="0">
                <a:latin typeface="Century Gothic" panose="020B0502020202020204" pitchFamily="34" charset="0"/>
              </a:rPr>
              <a:t>}</a:t>
            </a:r>
          </a:p>
          <a:p>
            <a:endParaRPr lang="fr-FR" dirty="0">
              <a:latin typeface="Century Gothic" panose="020B0502020202020204" pitchFamily="34" charset="0"/>
            </a:endParaRPr>
          </a:p>
          <a:p>
            <a:endParaRPr lang="fr-BE" dirty="0">
              <a:latin typeface="Century Gothic" panose="020B0502020202020204" pitchFamily="34" charset="0"/>
            </a:endParaRPr>
          </a:p>
          <a:p>
            <a:r>
              <a:rPr lang="fr-BE" dirty="0">
                <a:latin typeface="Century Gothic" panose="020B0502020202020204" pitchFamily="34" charset="0"/>
              </a:rPr>
              <a:t>public </a:t>
            </a:r>
            <a:r>
              <a:rPr lang="fr-BE" dirty="0" err="1">
                <a:latin typeface="Century Gothic" panose="020B0502020202020204" pitchFamily="34" charset="0"/>
              </a:rPr>
              <a:t>BlogPost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getBlogPost</a:t>
            </a:r>
            <a:r>
              <a:rPr lang="fr-BE" dirty="0">
                <a:latin typeface="Century Gothic" panose="020B0502020202020204" pitchFamily="34" charset="0"/>
              </a:rPr>
              <a:t>(@</a:t>
            </a:r>
            <a:r>
              <a:rPr lang="fr-BE" dirty="0" err="1">
                <a:latin typeface="Century Gothic" panose="020B0502020202020204" pitchFamily="34" charset="0"/>
              </a:rPr>
              <a:t>Named</a:t>
            </a:r>
            <a:r>
              <a:rPr lang="fr-BE" dirty="0">
                <a:latin typeface="Century Gothic" panose="020B0502020202020204" pitchFamily="34" charset="0"/>
              </a:rPr>
              <a:t>("id") Long id) </a:t>
            </a:r>
            <a:r>
              <a:rPr lang="fr-BE" dirty="0" err="1">
                <a:latin typeface="Century Gothic" panose="020B0502020202020204" pitchFamily="34" charset="0"/>
              </a:rPr>
              <a:t>throws</a:t>
            </a:r>
            <a:r>
              <a:rPr lang="fr-BE" dirty="0">
                <a:latin typeface="Century Gothic" panose="020B0502020202020204" pitchFamily="34" charset="0"/>
              </a:rPr>
              <a:t> 	</a:t>
            </a:r>
            <a:r>
              <a:rPr lang="fr-BE" dirty="0" err="1">
                <a:latin typeface="Century Gothic" panose="020B0502020202020204" pitchFamily="34" charset="0"/>
              </a:rPr>
              <a:t>NotFoundException</a:t>
            </a:r>
            <a:r>
              <a:rPr lang="fr-BE" dirty="0">
                <a:latin typeface="Century Gothic" panose="020B0502020202020204" pitchFamily="34" charset="0"/>
              </a:rPr>
              <a:t> {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BlogPost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 = </a:t>
            </a:r>
            <a:r>
              <a:rPr lang="fr-BE" dirty="0" err="1">
                <a:latin typeface="Century Gothic" panose="020B0502020202020204" pitchFamily="34" charset="0"/>
              </a:rPr>
              <a:t>ofy</a:t>
            </a:r>
            <a:r>
              <a:rPr lang="fr-BE" dirty="0">
                <a:latin typeface="Century Gothic" panose="020B0502020202020204" pitchFamily="34" charset="0"/>
              </a:rPr>
              <a:t>().</a:t>
            </a:r>
            <a:r>
              <a:rPr lang="fr-BE" dirty="0" err="1">
                <a:latin typeface="Century Gothic" panose="020B0502020202020204" pitchFamily="34" charset="0"/>
              </a:rPr>
              <a:t>load</a:t>
            </a:r>
            <a:r>
              <a:rPr lang="fr-BE" dirty="0">
                <a:latin typeface="Century Gothic" panose="020B0502020202020204" pitchFamily="34" charset="0"/>
              </a:rPr>
              <a:t>().type(</a:t>
            </a:r>
            <a:r>
              <a:rPr lang="fr-BE" dirty="0" err="1">
                <a:latin typeface="Century Gothic" panose="020B0502020202020204" pitchFamily="34" charset="0"/>
              </a:rPr>
              <a:t>BlogPost.class</a:t>
            </a:r>
            <a:r>
              <a:rPr lang="fr-BE" dirty="0">
                <a:latin typeface="Century Gothic" panose="020B0502020202020204" pitchFamily="34" charset="0"/>
              </a:rPr>
              <a:t>).id(id).</a:t>
            </a:r>
            <a:r>
              <a:rPr lang="fr-BE" dirty="0" err="1">
                <a:latin typeface="Century Gothic" panose="020B0502020202020204" pitchFamily="34" charset="0"/>
              </a:rPr>
              <a:t>get</a:t>
            </a:r>
            <a:r>
              <a:rPr lang="fr-BE" dirty="0">
                <a:latin typeface="Century Gothic" panose="020B0502020202020204" pitchFamily="34" charset="0"/>
              </a:rPr>
              <a:t>();</a:t>
            </a:r>
          </a:p>
          <a:p>
            <a:r>
              <a:rPr lang="fr-BE" dirty="0">
                <a:latin typeface="Century Gothic" panose="020B0502020202020204" pitchFamily="34" charset="0"/>
              </a:rPr>
              <a:t>	if (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 == </a:t>
            </a:r>
            <a:r>
              <a:rPr lang="fr-BE" dirty="0" err="1">
                <a:latin typeface="Century Gothic" panose="020B0502020202020204" pitchFamily="34" charset="0"/>
              </a:rPr>
              <a:t>null</a:t>
            </a:r>
            <a:r>
              <a:rPr lang="fr-BE" dirty="0">
                <a:latin typeface="Century Gothic" panose="020B0502020202020204" pitchFamily="34" charset="0"/>
              </a:rPr>
              <a:t>) {</a:t>
            </a:r>
          </a:p>
          <a:p>
            <a:r>
              <a:rPr lang="fr-BE" dirty="0">
                <a:latin typeface="Century Gothic" panose="020B0502020202020204" pitchFamily="34" charset="0"/>
              </a:rPr>
              <a:t>		</a:t>
            </a:r>
            <a:r>
              <a:rPr lang="fr-BE" dirty="0" err="1">
                <a:latin typeface="Century Gothic" panose="020B0502020202020204" pitchFamily="34" charset="0"/>
              </a:rPr>
              <a:t>throw</a:t>
            </a:r>
            <a:r>
              <a:rPr lang="fr-BE" dirty="0">
                <a:latin typeface="Century Gothic" panose="020B0502020202020204" pitchFamily="34" charset="0"/>
              </a:rPr>
              <a:t> new </a:t>
            </a:r>
            <a:r>
              <a:rPr lang="fr-BE" dirty="0" err="1">
                <a:latin typeface="Century Gothic" panose="020B0502020202020204" pitchFamily="34" charset="0"/>
              </a:rPr>
              <a:t>NotFoundException</a:t>
            </a:r>
            <a:r>
              <a:rPr lang="fr-BE" dirty="0">
                <a:latin typeface="Century Gothic" panose="020B0502020202020204" pitchFamily="34" charset="0"/>
              </a:rPr>
              <a:t>("No </a:t>
            </a:r>
            <a:r>
              <a:rPr lang="fr-BE" dirty="0" err="1">
                <a:latin typeface="Century Gothic" panose="020B0502020202020204" pitchFamily="34" charset="0"/>
              </a:rPr>
              <a:t>entity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with</a:t>
            </a:r>
            <a:r>
              <a:rPr lang="fr-BE" dirty="0">
                <a:latin typeface="Century Gothic" panose="020B0502020202020204" pitchFamily="34" charset="0"/>
              </a:rPr>
              <a:t> the id " + id 						+ " </a:t>
            </a:r>
            <a:r>
              <a:rPr lang="fr-BE" dirty="0" err="1">
                <a:latin typeface="Century Gothic" panose="020B0502020202020204" pitchFamily="34" charset="0"/>
              </a:rPr>
              <a:t>exists</a:t>
            </a:r>
            <a:r>
              <a:rPr lang="fr-BE" dirty="0">
                <a:latin typeface="Century Gothic" panose="020B0502020202020204" pitchFamily="34" charset="0"/>
              </a:rPr>
              <a:t>.");</a:t>
            </a:r>
          </a:p>
          <a:p>
            <a:r>
              <a:rPr lang="fr-BE" dirty="0">
                <a:latin typeface="Century Gothic" panose="020B0502020202020204" pitchFamily="34" charset="0"/>
              </a:rPr>
              <a:t>		}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BlogPostContent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bpc</a:t>
            </a:r>
            <a:r>
              <a:rPr lang="fr-BE" dirty="0">
                <a:latin typeface="Century Gothic" panose="020B0502020202020204" pitchFamily="34" charset="0"/>
              </a:rPr>
              <a:t> = 							                   </a:t>
            </a:r>
            <a:r>
              <a:rPr lang="fr-BE" dirty="0" err="1">
                <a:latin typeface="Century Gothic" panose="020B0502020202020204" pitchFamily="34" charset="0"/>
              </a:rPr>
              <a:t>ofy</a:t>
            </a:r>
            <a:r>
              <a:rPr lang="fr-BE" dirty="0">
                <a:latin typeface="Century Gothic" panose="020B0502020202020204" pitchFamily="34" charset="0"/>
              </a:rPr>
              <a:t>().</a:t>
            </a:r>
            <a:r>
              <a:rPr lang="fr-BE" dirty="0" err="1">
                <a:latin typeface="Century Gothic" panose="020B0502020202020204" pitchFamily="34" charset="0"/>
              </a:rPr>
              <a:t>load</a:t>
            </a:r>
            <a:r>
              <a:rPr lang="fr-BE" dirty="0">
                <a:latin typeface="Century Gothic" panose="020B0502020202020204" pitchFamily="34" charset="0"/>
              </a:rPr>
              <a:t>().type(</a:t>
            </a:r>
            <a:r>
              <a:rPr lang="fr-BE" dirty="0" err="1">
                <a:latin typeface="Century Gothic" panose="020B0502020202020204" pitchFamily="34" charset="0"/>
              </a:rPr>
              <a:t>BlogPostContent.class</a:t>
            </a:r>
            <a:r>
              <a:rPr lang="fr-BE" dirty="0">
                <a:latin typeface="Century Gothic" panose="020B0502020202020204" pitchFamily="34" charset="0"/>
              </a:rPr>
              <a:t>).id(id).</a:t>
            </a:r>
            <a:r>
              <a:rPr lang="fr-BE" dirty="0" err="1">
                <a:latin typeface="Century Gothic" panose="020B0502020202020204" pitchFamily="34" charset="0"/>
              </a:rPr>
              <a:t>get</a:t>
            </a:r>
            <a:r>
              <a:rPr lang="fr-BE" dirty="0">
                <a:latin typeface="Century Gothic" panose="020B0502020202020204" pitchFamily="34" charset="0"/>
              </a:rPr>
              <a:t>();</a:t>
            </a:r>
          </a:p>
          <a:p>
            <a:r>
              <a:rPr lang="fr-BE" dirty="0">
                <a:latin typeface="Century Gothic" panose="020B0502020202020204" pitchFamily="34" charset="0"/>
              </a:rPr>
              <a:t>	if (</a:t>
            </a:r>
            <a:r>
              <a:rPr lang="fr-BE" dirty="0" err="1">
                <a:latin typeface="Century Gothic" panose="020B0502020202020204" pitchFamily="34" charset="0"/>
              </a:rPr>
              <a:t>bpc</a:t>
            </a:r>
            <a:r>
              <a:rPr lang="fr-BE" dirty="0">
                <a:latin typeface="Century Gothic" panose="020B0502020202020204" pitchFamily="34" charset="0"/>
              </a:rPr>
              <a:t> == </a:t>
            </a:r>
            <a:r>
              <a:rPr lang="fr-BE" dirty="0" err="1">
                <a:latin typeface="Century Gothic" panose="020B0502020202020204" pitchFamily="34" charset="0"/>
              </a:rPr>
              <a:t>null</a:t>
            </a:r>
            <a:r>
              <a:rPr lang="fr-BE" dirty="0">
                <a:latin typeface="Century Gothic" panose="020B0502020202020204" pitchFamily="34" charset="0"/>
              </a:rPr>
              <a:t>) {</a:t>
            </a:r>
          </a:p>
          <a:p>
            <a:r>
              <a:rPr lang="fr-BE" dirty="0">
                <a:latin typeface="Century Gothic" panose="020B0502020202020204" pitchFamily="34" charset="0"/>
              </a:rPr>
              <a:t>		</a:t>
            </a:r>
            <a:r>
              <a:rPr lang="fr-BE" dirty="0" err="1">
                <a:latin typeface="Century Gothic" panose="020B0502020202020204" pitchFamily="34" charset="0"/>
              </a:rPr>
              <a:t>throw</a:t>
            </a:r>
            <a:r>
              <a:rPr lang="fr-BE" dirty="0">
                <a:latin typeface="Century Gothic" panose="020B0502020202020204" pitchFamily="34" charset="0"/>
              </a:rPr>
              <a:t> new </a:t>
            </a:r>
            <a:r>
              <a:rPr lang="fr-BE" dirty="0" err="1">
                <a:latin typeface="Century Gothic" panose="020B0502020202020204" pitchFamily="34" charset="0"/>
              </a:rPr>
              <a:t>NotFoundException</a:t>
            </a:r>
            <a:r>
              <a:rPr lang="fr-BE" dirty="0">
                <a:latin typeface="Century Gothic" panose="020B0502020202020204" pitchFamily="34" charset="0"/>
              </a:rPr>
              <a:t>("No </a:t>
            </a:r>
            <a:r>
              <a:rPr lang="fr-BE" dirty="0" err="1">
                <a:latin typeface="Century Gothic" panose="020B0502020202020204" pitchFamily="34" charset="0"/>
              </a:rPr>
              <a:t>entity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with</a:t>
            </a:r>
            <a:r>
              <a:rPr lang="fr-BE" dirty="0">
                <a:latin typeface="Century Gothic" panose="020B0502020202020204" pitchFamily="34" charset="0"/>
              </a:rPr>
              <a:t> the 							id " + id + " </a:t>
            </a:r>
            <a:r>
              <a:rPr lang="fr-BE" dirty="0" err="1">
                <a:latin typeface="Century Gothic" panose="020B0502020202020204" pitchFamily="34" charset="0"/>
              </a:rPr>
              <a:t>exists</a:t>
            </a:r>
            <a:r>
              <a:rPr lang="fr-BE" dirty="0">
                <a:latin typeface="Century Gothic" panose="020B0502020202020204" pitchFamily="34" charset="0"/>
              </a:rPr>
              <a:t>.");</a:t>
            </a:r>
          </a:p>
          <a:p>
            <a:r>
              <a:rPr lang="fr-BE" dirty="0">
                <a:latin typeface="Century Gothic" panose="020B0502020202020204" pitchFamily="34" charset="0"/>
              </a:rPr>
              <a:t>		}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bp.setContent</a:t>
            </a:r>
            <a:r>
              <a:rPr lang="fr-BE" dirty="0">
                <a:latin typeface="Century Gothic" panose="020B0502020202020204" pitchFamily="34" charset="0"/>
              </a:rPr>
              <a:t>(</a:t>
            </a:r>
            <a:r>
              <a:rPr lang="fr-BE" dirty="0" err="1">
                <a:latin typeface="Century Gothic" panose="020B0502020202020204" pitchFamily="34" charset="0"/>
              </a:rPr>
              <a:t>bpc.getContent</a:t>
            </a:r>
            <a:r>
              <a:rPr lang="fr-BE" dirty="0">
                <a:latin typeface="Century Gothic" panose="020B0502020202020204" pitchFamily="34" charset="0"/>
              </a:rPr>
              <a:t>());</a:t>
            </a:r>
          </a:p>
          <a:p>
            <a:r>
              <a:rPr lang="fr-BE" dirty="0">
                <a:latin typeface="Century Gothic" panose="020B0502020202020204" pitchFamily="34" charset="0"/>
              </a:rPr>
              <a:t>	return 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;</a:t>
            </a:r>
          </a:p>
          <a:p>
            <a:r>
              <a:rPr lang="fr-BE" dirty="0">
                <a:latin typeface="Century Gothic" panose="020B0502020202020204" pitchFamily="34" charset="0"/>
              </a:rPr>
              <a:t>	}</a:t>
            </a:r>
          </a:p>
          <a:p>
            <a:endParaRPr lang="fr-BE" dirty="0">
              <a:latin typeface="Century Gothic" panose="020B0502020202020204" pitchFamily="34" charset="0"/>
            </a:endParaRPr>
          </a:p>
          <a:p>
            <a:r>
              <a:rPr lang="fr-BE" dirty="0">
                <a:latin typeface="Century Gothic" panose="020B0502020202020204" pitchFamily="34" charset="0"/>
              </a:rPr>
              <a:t>public </a:t>
            </a:r>
            <a:r>
              <a:rPr lang="fr-BE" dirty="0" err="1">
                <a:latin typeface="Century Gothic" panose="020B0502020202020204" pitchFamily="34" charset="0"/>
              </a:rPr>
              <a:t>BlogPost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insertBlogPost</a:t>
            </a:r>
            <a:r>
              <a:rPr lang="fr-BE" dirty="0">
                <a:latin typeface="Century Gothic" panose="020B0502020202020204" pitchFamily="34" charset="0"/>
              </a:rPr>
              <a:t>(</a:t>
            </a:r>
            <a:r>
              <a:rPr lang="fr-BE" dirty="0" err="1">
                <a:latin typeface="Century Gothic" panose="020B0502020202020204" pitchFamily="34" charset="0"/>
              </a:rPr>
              <a:t>BlogPost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) {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BlogPostContent</a:t>
            </a:r>
            <a:r>
              <a:rPr lang="fr-BE" dirty="0">
                <a:latin typeface="Century Gothic" panose="020B0502020202020204" pitchFamily="34" charset="0"/>
              </a:rPr>
              <a:t> </a:t>
            </a:r>
            <a:r>
              <a:rPr lang="fr-BE" dirty="0" err="1">
                <a:latin typeface="Century Gothic" panose="020B0502020202020204" pitchFamily="34" charset="0"/>
              </a:rPr>
              <a:t>bpc</a:t>
            </a:r>
            <a:r>
              <a:rPr lang="fr-BE" dirty="0">
                <a:latin typeface="Century Gothic" panose="020B0502020202020204" pitchFamily="34" charset="0"/>
              </a:rPr>
              <a:t> = new </a:t>
            </a:r>
            <a:r>
              <a:rPr lang="fr-BE" dirty="0" err="1">
                <a:latin typeface="Century Gothic" panose="020B0502020202020204" pitchFamily="34" charset="0"/>
              </a:rPr>
              <a:t>BlogPostContent</a:t>
            </a:r>
            <a:r>
              <a:rPr lang="fr-BE" dirty="0">
                <a:latin typeface="Century Gothic" panose="020B0502020202020204" pitchFamily="34" charset="0"/>
              </a:rPr>
              <a:t>();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bpc.setContent</a:t>
            </a:r>
            <a:r>
              <a:rPr lang="fr-BE" dirty="0">
                <a:latin typeface="Century Gothic" panose="020B0502020202020204" pitchFamily="34" charset="0"/>
              </a:rPr>
              <a:t>(</a:t>
            </a:r>
            <a:r>
              <a:rPr lang="fr-BE" dirty="0" err="1">
                <a:latin typeface="Century Gothic" panose="020B0502020202020204" pitchFamily="34" charset="0"/>
              </a:rPr>
              <a:t>bp.getContent</a:t>
            </a:r>
            <a:r>
              <a:rPr lang="fr-BE" dirty="0">
                <a:latin typeface="Century Gothic" panose="020B0502020202020204" pitchFamily="34" charset="0"/>
              </a:rPr>
              <a:t>());</a:t>
            </a:r>
          </a:p>
          <a:p>
            <a:r>
              <a:rPr lang="fr-BE" dirty="0">
                <a:latin typeface="Century Gothic" panose="020B0502020202020204" pitchFamily="34" charset="0"/>
              </a:rPr>
              <a:t>	</a:t>
            </a:r>
            <a:r>
              <a:rPr lang="fr-BE" dirty="0" err="1">
                <a:latin typeface="Century Gothic" panose="020B0502020202020204" pitchFamily="34" charset="0"/>
              </a:rPr>
              <a:t>ofy</a:t>
            </a:r>
            <a:r>
              <a:rPr lang="fr-BE" dirty="0">
                <a:latin typeface="Century Gothic" panose="020B0502020202020204" pitchFamily="34" charset="0"/>
              </a:rPr>
              <a:t>().</a:t>
            </a:r>
            <a:r>
              <a:rPr lang="fr-BE" dirty="0" err="1">
                <a:latin typeface="Century Gothic" panose="020B0502020202020204" pitchFamily="34" charset="0"/>
              </a:rPr>
              <a:t>save</a:t>
            </a:r>
            <a:r>
              <a:rPr lang="fr-BE" dirty="0">
                <a:latin typeface="Century Gothic" panose="020B0502020202020204" pitchFamily="34" charset="0"/>
              </a:rPr>
              <a:t>().</a:t>
            </a:r>
            <a:r>
              <a:rPr lang="fr-BE" dirty="0" err="1">
                <a:latin typeface="Century Gothic" panose="020B0502020202020204" pitchFamily="34" charset="0"/>
              </a:rPr>
              <a:t>entity</a:t>
            </a:r>
            <a:r>
              <a:rPr lang="fr-BE" dirty="0">
                <a:latin typeface="Century Gothic" panose="020B0502020202020204" pitchFamily="34" charset="0"/>
              </a:rPr>
              <a:t>(</a:t>
            </a:r>
            <a:r>
              <a:rPr lang="fr-BE" dirty="0" err="1">
                <a:latin typeface="Century Gothic" panose="020B0502020202020204" pitchFamily="34" charset="0"/>
              </a:rPr>
              <a:t>bpc</a:t>
            </a:r>
            <a:r>
              <a:rPr lang="fr-BE" dirty="0">
                <a:latin typeface="Century Gothic" panose="020B0502020202020204" pitchFamily="34" charset="0"/>
              </a:rPr>
              <a:t>).</a:t>
            </a:r>
            <a:r>
              <a:rPr lang="fr-BE" dirty="0" err="1">
                <a:latin typeface="Century Gothic" panose="020B0502020202020204" pitchFamily="34" charset="0"/>
              </a:rPr>
              <a:t>now</a:t>
            </a:r>
            <a:r>
              <a:rPr lang="fr-BE" dirty="0">
                <a:latin typeface="Century Gothic" panose="020B0502020202020204" pitchFamily="34" charset="0"/>
              </a:rPr>
              <a:t>();</a:t>
            </a:r>
          </a:p>
          <a:p>
            <a:r>
              <a:rPr lang="fr-BE" dirty="0">
                <a:latin typeface="Century Gothic" panose="020B0502020202020204" pitchFamily="34" charset="0"/>
              </a:rPr>
              <a:t>	return </a:t>
            </a:r>
            <a:r>
              <a:rPr lang="fr-BE" dirty="0" err="1">
                <a:latin typeface="Century Gothic" panose="020B0502020202020204" pitchFamily="34" charset="0"/>
              </a:rPr>
              <a:t>bp</a:t>
            </a:r>
            <a:r>
              <a:rPr lang="fr-BE" dirty="0">
                <a:latin typeface="Century Gothic" panose="020B0502020202020204" pitchFamily="34" charset="0"/>
              </a:rPr>
              <a:t>;</a:t>
            </a:r>
          </a:p>
          <a:p>
            <a:r>
              <a:rPr lang="fr-BE" dirty="0">
                <a:latin typeface="Century Gothic" panose="020B0502020202020204" pitchFamily="34" charset="0"/>
              </a:rPr>
              <a:t>	}</a:t>
            </a:r>
          </a:p>
          <a:p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2" name="Carré corné 1"/>
          <p:cNvSpPr/>
          <p:nvPr/>
        </p:nvSpPr>
        <p:spPr>
          <a:xfrm>
            <a:off x="-1764704" y="-7228184"/>
            <a:ext cx="12529392" cy="19514168"/>
          </a:xfrm>
          <a:prstGeom prst="foldedCorner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3" name="Carré corné 2"/>
          <p:cNvSpPr/>
          <p:nvPr/>
        </p:nvSpPr>
        <p:spPr>
          <a:xfrm>
            <a:off x="-324544" y="-6577872"/>
            <a:ext cx="9721080" cy="20160000"/>
          </a:xfrm>
          <a:prstGeom prst="foldedCorne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83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60648"/>
            <a:ext cx="1780237" cy="2016223"/>
          </a:xfrm>
        </p:spPr>
      </p:pic>
      <p:pic>
        <p:nvPicPr>
          <p:cNvPr id="5" name="Image 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1331640" y="54868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Image 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2028240" y="980728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Image 6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2820328" y="141277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Image 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3516928" y="177281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age 8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4213528" y="220486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Image 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005616" y="2636912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Image 1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702216" y="306896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Image 1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6398816" y="3501008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Image 1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7095416" y="393305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Image 1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7750800" y="436510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Image 1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179512" y="141277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Image 1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876112" y="184482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Image 16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1668200" y="2276872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Image 1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2364800" y="2636912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Image 18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3061400" y="306896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" name="Image 1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3853488" y="3501008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1" name="Image 2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4550088" y="393305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Image 2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246688" y="436510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Image 2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943288" y="4797152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Image 2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6598672" y="522920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5" name="Image 3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-421600" y="220486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6" name="Image 3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275000" y="2636912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7" name="Image 36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1067088" y="306896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8" name="Image 3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1763688" y="342900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9" name="Image 38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2460288" y="3861048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0" name="Image 3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3252376" y="429309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Image 4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3948976" y="472514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Image 4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4645576" y="5157192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3" name="Image 4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342176" y="558924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4" name="Image 4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997560" y="6021288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Image 4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-517088" y="357290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6" name="Image 4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179512" y="4004952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7" name="Image 46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971600" y="443700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8" name="Image 4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1668200" y="479704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9" name="Image 48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2364800" y="5229088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0" name="Image 4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3156888" y="566113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1" name="Image 5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3853488" y="609318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2" name="Image 5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4550088" y="6525232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3" name="Image 5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246688" y="695728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4" name="Image 5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902072" y="7389328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5" name="Image 5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2032968" y="-1034773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6" name="Image 5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2729568" y="-602725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7" name="Image 56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3521656" y="-170677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8" name="Image 5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4218256" y="189363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9" name="Image 58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4914856" y="621411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0" name="Image 5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706944" y="1053459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1" name="Image 6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6403544" y="1485507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2" name="Image 6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7100144" y="1917555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3" name="Image 6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7796744" y="2349603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4" name="Image 6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8452128" y="2781651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5" name="Image 64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2965912" y="-2372342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6" name="Image 65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3662512" y="-194029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7" name="Image 66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4454600" y="-150824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8" name="Image 67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151200" y="-114820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9" name="Image 68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5847800" y="-716158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0" name="Image 69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6639888" y="-284110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1" name="Image 70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7336488" y="147938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2" name="Image 71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8033088" y="579986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3" name="Image 72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8729688" y="1012034"/>
            <a:ext cx="1393200" cy="2016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4" name="Image 73"/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1" r="10697"/>
          <a:stretch/>
        </p:blipFill>
        <p:spPr>
          <a:xfrm>
            <a:off x="9385072" y="1444082"/>
            <a:ext cx="1393200" cy="2016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9986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3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4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6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8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9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3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4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6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8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9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1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2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3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4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6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7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8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900"/>
                            </p:stCondLst>
                            <p:childTnLst>
                              <p:par>
                                <p:cTn id="12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000"/>
                            </p:stCondLst>
                            <p:childTnLst>
                              <p:par>
                                <p:cTn id="12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1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20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300"/>
                            </p:stCondLst>
                            <p:childTnLst>
                              <p:par>
                                <p:cTn id="13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4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600"/>
                            </p:stCondLst>
                            <p:childTnLst>
                              <p:par>
                                <p:cTn id="14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700"/>
                            </p:stCondLst>
                            <p:childTnLst>
                              <p:par>
                                <p:cTn id="14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8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490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50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5100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5200"/>
                            </p:stCondLst>
                            <p:childTnLst>
                              <p:par>
                                <p:cTn id="16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300"/>
                            </p:stCondLst>
                            <p:childTnLst>
                              <p:par>
                                <p:cTn id="16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400"/>
                            </p:stCondLst>
                            <p:childTnLst>
                              <p:par>
                                <p:cTn id="17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500"/>
                            </p:stCondLst>
                            <p:childTnLst>
                              <p:par>
                                <p:cTn id="17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60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7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800"/>
                            </p:stCondLst>
                            <p:childTnLst>
                              <p:par>
                                <p:cTn id="18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225" y="1844824"/>
            <a:ext cx="2825550" cy="1692974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4383361" y="2475287"/>
            <a:ext cx="504056" cy="4320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utoShape 86"/>
          <p:cNvSpPr>
            <a:spLocks noChangeArrowheads="1"/>
          </p:cNvSpPr>
          <p:nvPr/>
        </p:nvSpPr>
        <p:spPr bwMode="auto">
          <a:xfrm>
            <a:off x="754605" y="3760140"/>
            <a:ext cx="3354846" cy="12366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54605" y="3916807"/>
            <a:ext cx="325890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select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NOM, ADRESSE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from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CLIENT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where </a:t>
            </a:r>
            <a:r>
              <a:rPr lang="en-US" b="1" dirty="0" smtClean="0">
                <a:latin typeface="Century Gothic"/>
                <a:cs typeface="Century Gothic"/>
                <a:sym typeface="Arial" charset="0"/>
              </a:rPr>
              <a:t>LOCALITE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 </a:t>
            </a:r>
            <a:r>
              <a:rPr lang="en-US" dirty="0">
                <a:latin typeface="Century Gothic"/>
                <a:cs typeface="Century Gothic"/>
                <a:sym typeface="Arial" charset="0"/>
              </a:rPr>
              <a:t>=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‘Namur’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</p:txBody>
      </p:sp>
      <p:sp>
        <p:nvSpPr>
          <p:cNvPr id="8" name="AutoShape 86"/>
          <p:cNvSpPr>
            <a:spLocks noChangeArrowheads="1"/>
          </p:cNvSpPr>
          <p:nvPr/>
        </p:nvSpPr>
        <p:spPr bwMode="auto">
          <a:xfrm>
            <a:off x="5105586" y="3760140"/>
            <a:ext cx="3354846" cy="12366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105586" y="3916807"/>
            <a:ext cx="276357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select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NOM, ADRESSE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from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CLIENT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  <a:p>
            <a:pPr marL="320675" indent="-249238"/>
            <a:r>
              <a:rPr lang="en-US" dirty="0">
                <a:latin typeface="Century Gothic"/>
                <a:cs typeface="Century Gothic"/>
                <a:sym typeface="Arial" charset="0"/>
              </a:rPr>
              <a:t>where </a:t>
            </a:r>
            <a:r>
              <a:rPr lang="en-US" b="1" dirty="0" smtClean="0">
                <a:latin typeface="Century Gothic"/>
                <a:cs typeface="Century Gothic"/>
                <a:sym typeface="Arial" charset="0"/>
              </a:rPr>
              <a:t>VILLE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 </a:t>
            </a:r>
            <a:r>
              <a:rPr lang="en-US" dirty="0">
                <a:latin typeface="Century Gothic"/>
                <a:cs typeface="Century Gothic"/>
                <a:sym typeface="Arial" charset="0"/>
              </a:rPr>
              <a:t>= </a:t>
            </a:r>
            <a:r>
              <a:rPr lang="en-US" dirty="0" smtClean="0">
                <a:latin typeface="Century Gothic"/>
                <a:cs typeface="Century Gothic"/>
                <a:sym typeface="Arial" charset="0"/>
              </a:rPr>
              <a:t>‘Namur’</a:t>
            </a:r>
            <a:endParaRPr lang="en-US" dirty="0">
              <a:latin typeface="Century Gothic"/>
              <a:cs typeface="Century Gothic"/>
              <a:sym typeface="Arial" charset="0"/>
            </a:endParaRPr>
          </a:p>
        </p:txBody>
      </p:sp>
      <p:sp>
        <p:nvSpPr>
          <p:cNvPr id="10" name="Flèche droite 9"/>
          <p:cNvSpPr/>
          <p:nvPr/>
        </p:nvSpPr>
        <p:spPr>
          <a:xfrm>
            <a:off x="4383361" y="4162447"/>
            <a:ext cx="504056" cy="43204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526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ím 1"/>
          <p:cNvSpPr>
            <a:spLocks noGrp="1"/>
          </p:cNvSpPr>
          <p:nvPr>
            <p:ph type="title"/>
          </p:nvPr>
        </p:nvSpPr>
        <p:spPr>
          <a:xfrm>
            <a:off x="158496" y="274638"/>
            <a:ext cx="8814816" cy="639762"/>
          </a:xfrm>
        </p:spPr>
        <p:txBody>
          <a:bodyPr/>
          <a:lstStyle/>
          <a:p>
            <a:pPr algn="l"/>
            <a:r>
              <a:rPr lang="hu-HU" sz="2800" dirty="0" smtClean="0"/>
              <a:t>... </a:t>
            </a:r>
            <a:r>
              <a:rPr lang="fr-BE" sz="2800" dirty="0" smtClean="0"/>
              <a:t>Et cette requête-ci?</a:t>
            </a:r>
            <a:endParaRPr lang="en-US" sz="2800" dirty="0"/>
          </a:p>
        </p:txBody>
      </p:sp>
      <p:sp>
        <p:nvSpPr>
          <p:cNvPr id="7" name="Tartalom helye 2"/>
          <p:cNvSpPr>
            <a:spLocks noGrp="1"/>
          </p:cNvSpPr>
          <p:nvPr>
            <p:ph idx="1"/>
          </p:nvPr>
        </p:nvSpPr>
        <p:spPr>
          <a:xfrm>
            <a:off x="251520" y="1853501"/>
            <a:ext cx="8814816" cy="5004499"/>
          </a:xfrm>
          <a:noFill/>
        </p:spPr>
        <p:txBody>
          <a:bodyPr/>
          <a:lstStyle/>
          <a:p>
            <a:pPr marL="0" indent="0">
              <a:buNone/>
            </a:pPr>
            <a:r>
              <a:rPr lang="hu-HU" sz="2000" dirty="0" err="1">
                <a:solidFill>
                  <a:srgbClr val="0070C0"/>
                </a:solidFill>
              </a:rPr>
              <a:t>select</a:t>
            </a:r>
            <a:r>
              <a:rPr lang="hu-HU" sz="2000" dirty="0">
                <a:solidFill>
                  <a:srgbClr val="00B050"/>
                </a:solidFill>
              </a:rPr>
              <a:t> </a:t>
            </a:r>
            <a:r>
              <a:rPr lang="hu-HU" sz="2000" dirty="0"/>
              <a:t>billingser0_.</a:t>
            </a:r>
            <a:r>
              <a:rPr lang="hu-HU" sz="2000" dirty="0" err="1"/>
              <a:t>billingservice</a:t>
            </a:r>
            <a:r>
              <a:rPr lang="hu-HU" sz="2000" dirty="0"/>
              <a:t>_no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billings1_373_, billingser0_.</a:t>
            </a:r>
            <a:r>
              <a:rPr lang="hu-HU" sz="2000" dirty="0" err="1"/>
              <a:t>anaesthesia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anaesthe2_373_, billingser0_.</a:t>
            </a:r>
            <a:r>
              <a:rPr lang="hu-HU" sz="2000" dirty="0" err="1"/>
              <a:t>billingservice</a:t>
            </a:r>
            <a:r>
              <a:rPr lang="hu-HU" sz="2000" dirty="0"/>
              <a:t>_</a:t>
            </a:r>
            <a:r>
              <a:rPr lang="hu-HU" sz="2000" dirty="0" err="1"/>
              <a:t>date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billings3_373_, billingser0_.</a:t>
            </a:r>
            <a:r>
              <a:rPr lang="hu-HU" sz="2000" dirty="0" err="1"/>
              <a:t>description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descript4_373_, billingser0_.</a:t>
            </a:r>
            <a:r>
              <a:rPr lang="hu-HU" sz="2000" dirty="0" err="1"/>
              <a:t>displaystyle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displays5_373_, billingser0_.</a:t>
            </a:r>
            <a:r>
              <a:rPr lang="hu-HU" sz="2000" dirty="0" err="1"/>
              <a:t>gstFlag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gstFlag373_, billingser0_.</a:t>
            </a:r>
            <a:r>
              <a:rPr lang="hu-HU" sz="2000" dirty="0" err="1"/>
              <a:t>percentage</a:t>
            </a:r>
            <a:r>
              <a:rPr lang="hu-HU" sz="2000" dirty="0"/>
              <a:t> </a:t>
            </a:r>
            <a:r>
              <a:rPr lang="hu-HU" sz="2000" dirty="0" err="1"/>
              <a:t>as</a:t>
            </a:r>
            <a:r>
              <a:rPr lang="hu-HU" sz="2000" dirty="0"/>
              <a:t> percentage373_, billingser0_.</a:t>
            </a:r>
            <a:r>
              <a:rPr lang="hu-HU" sz="2000" dirty="0" err="1"/>
              <a:t>region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region373_, billingser0_.service_</a:t>
            </a:r>
            <a:r>
              <a:rPr lang="hu-HU" sz="2000" dirty="0" err="1"/>
              <a:t>code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service9_373_, billingser0_.service_</a:t>
            </a:r>
            <a:r>
              <a:rPr lang="hu-HU" sz="2000" dirty="0" err="1"/>
              <a:t>compositecode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service10_373_, billingser0_.</a:t>
            </a:r>
            <a:r>
              <a:rPr lang="hu-HU" sz="2000" dirty="0" err="1"/>
              <a:t>sliFlag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sliFlag373_, billingser0_.</a:t>
            </a:r>
            <a:r>
              <a:rPr lang="hu-HU" sz="2000" dirty="0" err="1"/>
              <a:t>specialty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specialty373_, billingser0_.</a:t>
            </a:r>
            <a:r>
              <a:rPr lang="hu-HU" sz="2000" dirty="0" err="1"/>
              <a:t>termination</a:t>
            </a:r>
            <a:r>
              <a:rPr lang="hu-HU" sz="2000" dirty="0"/>
              <a:t>_</a:t>
            </a:r>
            <a:r>
              <a:rPr lang="hu-HU" sz="2000" dirty="0" err="1"/>
              <a:t>date</a:t>
            </a:r>
            <a:r>
              <a:rPr lang="hu-HU" sz="2000" dirty="0"/>
              <a:t> </a:t>
            </a:r>
            <a:r>
              <a:rPr lang="hu-HU" sz="2000" dirty="0" err="1"/>
              <a:t>as</a:t>
            </a:r>
            <a:r>
              <a:rPr lang="hu-HU" sz="2000" dirty="0"/>
              <a:t> termina13_373_, billingser0_.</a:t>
            </a:r>
            <a:r>
              <a:rPr lang="hu-HU" sz="2000" dirty="0" err="1"/>
              <a:t>value</a:t>
            </a:r>
            <a:r>
              <a:rPr lang="hu-HU" sz="2000" dirty="0"/>
              <a:t> </a:t>
            </a:r>
            <a:r>
              <a:rPr lang="hu-HU" sz="2000" dirty="0" err="1">
                <a:solidFill>
                  <a:srgbClr val="0070C0"/>
                </a:solidFill>
              </a:rPr>
              <a:t>as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/>
              <a:t>value373_ </a:t>
            </a:r>
            <a:r>
              <a:rPr lang="hu-HU" sz="2000" dirty="0" err="1">
                <a:solidFill>
                  <a:srgbClr val="0070C0"/>
                </a:solidFill>
              </a:rPr>
              <a:t>from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 err="1"/>
              <a:t>billingservice</a:t>
            </a:r>
            <a:r>
              <a:rPr lang="hu-HU" sz="2000" dirty="0"/>
              <a:t> billingser0_ </a:t>
            </a:r>
            <a:r>
              <a:rPr lang="hu-HU" sz="2000" dirty="0" err="1">
                <a:solidFill>
                  <a:srgbClr val="0070C0"/>
                </a:solidFill>
              </a:rPr>
              <a:t>where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 err="1"/>
              <a:t>billingser0</a:t>
            </a:r>
            <a:r>
              <a:rPr lang="hu-HU" sz="2000" dirty="0"/>
              <a:t>_.service_</a:t>
            </a:r>
            <a:r>
              <a:rPr lang="hu-HU" sz="2000" dirty="0" err="1"/>
              <a:t>code</a:t>
            </a:r>
            <a:r>
              <a:rPr lang="hu-HU" sz="2000" dirty="0"/>
              <a:t>='A001A' </a:t>
            </a:r>
            <a:r>
              <a:rPr lang="hu-HU" sz="2000" dirty="0">
                <a:solidFill>
                  <a:srgbClr val="0070C0"/>
                </a:solidFill>
              </a:rPr>
              <a:t>and</a:t>
            </a:r>
            <a:r>
              <a:rPr lang="hu-HU" sz="2000" dirty="0"/>
              <a:t> billingser0_.</a:t>
            </a:r>
            <a:r>
              <a:rPr lang="hu-HU" sz="2000" dirty="0" err="1"/>
              <a:t>billingservice</a:t>
            </a:r>
            <a:r>
              <a:rPr lang="hu-HU" sz="2000" dirty="0"/>
              <a:t>_</a:t>
            </a:r>
            <a:r>
              <a:rPr lang="hu-HU" sz="2000" dirty="0" err="1"/>
              <a:t>date</a:t>
            </a:r>
            <a:r>
              <a:rPr lang="hu-HU" sz="2000" dirty="0"/>
              <a:t>=(</a:t>
            </a:r>
            <a:r>
              <a:rPr lang="hu-HU" sz="2000" dirty="0" err="1">
                <a:solidFill>
                  <a:srgbClr val="0070C0"/>
                </a:solidFill>
              </a:rPr>
              <a:t>select</a:t>
            </a:r>
            <a:r>
              <a:rPr lang="hu-HU" sz="2000" dirty="0">
                <a:solidFill>
                  <a:srgbClr val="00B050"/>
                </a:solidFill>
              </a:rPr>
              <a:t> </a:t>
            </a:r>
            <a:r>
              <a:rPr lang="hu-HU" sz="2000" dirty="0">
                <a:solidFill>
                  <a:srgbClr val="0070C0"/>
                </a:solidFill>
              </a:rPr>
              <a:t>MAX</a:t>
            </a:r>
            <a:r>
              <a:rPr lang="hu-HU" sz="2000" dirty="0"/>
              <a:t>(billingser1_.</a:t>
            </a:r>
            <a:r>
              <a:rPr lang="hu-HU" sz="2000" dirty="0" err="1"/>
              <a:t>billingservice</a:t>
            </a:r>
            <a:r>
              <a:rPr lang="hu-HU" sz="2000" dirty="0"/>
              <a:t>_</a:t>
            </a:r>
            <a:r>
              <a:rPr lang="hu-HU" sz="2000" dirty="0" err="1"/>
              <a:t>date</a:t>
            </a:r>
            <a:r>
              <a:rPr lang="hu-HU" sz="2000" dirty="0"/>
              <a:t>) </a:t>
            </a:r>
            <a:r>
              <a:rPr lang="hu-HU" sz="2000" dirty="0" err="1">
                <a:solidFill>
                  <a:srgbClr val="0070C0"/>
                </a:solidFill>
              </a:rPr>
              <a:t>from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 err="1"/>
              <a:t>billingservice</a:t>
            </a:r>
            <a:r>
              <a:rPr lang="hu-HU" sz="2000" dirty="0"/>
              <a:t> billingser1_ </a:t>
            </a:r>
            <a:r>
              <a:rPr lang="hu-HU" sz="2000" dirty="0" err="1">
                <a:solidFill>
                  <a:srgbClr val="0070C0"/>
                </a:solidFill>
              </a:rPr>
              <a:t>where</a:t>
            </a:r>
            <a:r>
              <a:rPr lang="hu-HU" sz="2000" dirty="0">
                <a:solidFill>
                  <a:srgbClr val="0070C0"/>
                </a:solidFill>
              </a:rPr>
              <a:t> </a:t>
            </a:r>
            <a:r>
              <a:rPr lang="hu-HU" sz="2000" dirty="0" err="1"/>
              <a:t>billingser1</a:t>
            </a:r>
            <a:r>
              <a:rPr lang="hu-HU" sz="2000" dirty="0"/>
              <a:t>_.</a:t>
            </a:r>
            <a:r>
              <a:rPr lang="hu-HU" sz="2000" dirty="0" err="1"/>
              <a:t>billingservice</a:t>
            </a:r>
            <a:r>
              <a:rPr lang="hu-HU" sz="2000" dirty="0"/>
              <a:t>_</a:t>
            </a:r>
            <a:r>
              <a:rPr lang="hu-HU" sz="2000" dirty="0" err="1"/>
              <a:t>date</a:t>
            </a:r>
            <a:r>
              <a:rPr lang="hu-HU" sz="2000" dirty="0">
                <a:solidFill>
                  <a:srgbClr val="0070C0"/>
                </a:solidFill>
              </a:rPr>
              <a:t>&lt;=</a:t>
            </a:r>
            <a:r>
              <a:rPr lang="hu-HU" sz="2000" dirty="0"/>
              <a:t>'2014-10-28' </a:t>
            </a:r>
            <a:r>
              <a:rPr lang="hu-HU" sz="2000" dirty="0">
                <a:solidFill>
                  <a:srgbClr val="0070C0"/>
                </a:solidFill>
              </a:rPr>
              <a:t>and</a:t>
            </a:r>
            <a:r>
              <a:rPr lang="hu-HU" sz="2000" dirty="0"/>
              <a:t> billingser1_.service_</a:t>
            </a:r>
            <a:r>
              <a:rPr lang="hu-HU" sz="2000" dirty="0" err="1"/>
              <a:t>code</a:t>
            </a:r>
            <a:r>
              <a:rPr lang="hu-HU" sz="2000" dirty="0"/>
              <a:t>='A001A');</a:t>
            </a:r>
          </a:p>
        </p:txBody>
      </p:sp>
    </p:spTree>
    <p:extLst>
      <p:ext uri="{BB962C8B-B14F-4D97-AF65-F5344CB8AC3E}">
        <p14:creationId xmlns:p14="http://schemas.microsoft.com/office/powerpoint/2010/main" val="34876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/>
          <p:cNvSpPr>
            <a:spLocks noGrp="1"/>
          </p:cNvSpPr>
          <p:nvPr>
            <p:ph type="title"/>
          </p:nvPr>
        </p:nvSpPr>
        <p:spPr>
          <a:xfrm>
            <a:off x="158496" y="274638"/>
            <a:ext cx="8814816" cy="639762"/>
          </a:xfrm>
        </p:spPr>
        <p:txBody>
          <a:bodyPr/>
          <a:lstStyle/>
          <a:p>
            <a:pPr algn="l"/>
            <a:r>
              <a:rPr lang="hu-HU" sz="2800" dirty="0" smtClean="0"/>
              <a:t>... </a:t>
            </a:r>
            <a:r>
              <a:rPr lang="fr-FR" sz="2800" dirty="0" smtClean="0"/>
              <a:t>Ou celle-là?</a:t>
            </a:r>
            <a:endParaRPr lang="en-US" sz="2800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158496" y="1484784"/>
            <a:ext cx="8814816" cy="5394960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070C0"/>
                </a:solidFill>
              </a:rPr>
              <a:t>select</a:t>
            </a:r>
            <a:r>
              <a:rPr lang="en-US" sz="1000" dirty="0"/>
              <a:t> appointmen0_.appointment_no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appointm1_89_0_, demographi1_.demographic_no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demograp1_27_1_, appointmen0_.appointment_date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appointm2_89_0_, appointmen0_.billing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billing89_0_, appointmen0_.bookingSource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bookingS4_89_0_, appointmen0_.createdatetime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createda5_89_0_, appointmen0_.creator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creator89_0_, appointmen0_.creatorSecurityId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creatorS7_89_0_, appointmen0_.demographic_no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demograp8_89_0_, appointmen0_.end_time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end9_89_0_, appointmen0_.imported_status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imported10_89_0_, appointmen0_.lastupdateuser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lastupd11_89_0_, appointmen0_.location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location89_0_, appointmen0_.name as name89_0_, appointmen0_.notes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notes89_0_, appointmen0_.program_id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program15_89_0_, appointmen0_.provider_no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provider16_89_0_, appointmen0_.reason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reason89_0_, appointmen0_.reasonCode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reasonCode89_0_, appointmen0_.remarks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remarks89_0_, appointmen0_.resources as resources89_0_, appointmen0_.start_time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start21_89_0_, appointmen0_.status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status89_0_, appointmen0_.style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style89_0_, appointmen0_.type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type89_0_, appointmen0_.updatedatetime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updated25_89_0_, appointmen0_.urgency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urgency89_0_, demographi1_.title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title27_1_, demographi1_.first_name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first3_27_1_, demographi1_.last_name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last4_27_1_, demographi1_.sex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sex27_1_, demographi1_.month_of_birth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month6_27_1_, demographi1_.date_of_birth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date7_27_1_, demographi1_.year_of_birth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year8_27_1_, demographi1_.address as address27_1_, demographi1_.city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city27_1_, demographi1_.province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province27_1_, demographi1_.postal as postal27_1_, demographi1_.email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email27_1_, demographi1_.phone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phone27_1_, demographi1_.phone2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phone15_27_1_, demographi1_.myOscarUserName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myOscar16_27_1_, demographi1_.hin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hin27_1_, demographi1_.ver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ver27_1_, demographi1_.hc_type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hc19_27_1_, demographi1_.hc_renew_date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hc20_27_1_, demographi1_.roster_status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roster21_27_1_, demographi1_.patient_status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patient22_27_1_, demographi1_.patient_status_date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patient23_27_1_, demographi1_.date_joined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date24_27_1_, demographi1_.chart_no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chart25_27_1_, demographi1_.provider_no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provider26_27_1_, demographi1_.end_date as end27_27_1_, demographi1_.eff_date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eff28_27_1_, demographi1_.roster_date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roster29_27_1_, demographi1_.roster_termination_date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roster30_27_1_, demographi1_.roster_termination_reason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roster31_27_1_, demographi1_.pcn_indicator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pcn32_27_1_, demographi1_.family_doctor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family33_27_1_, demographi1_.alias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alias27_1_, demographi1_.previousAddress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previou35_27_1_, demographi1_.children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children27_1_, demographi1_.sourceOfIncome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sourceO37_27_1_, demographi1_.citizenship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citizen38_27_1_, demographi1_.sin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sin27_1_, demographi1_.anonymous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anonymous27_1_, demographi1_.spoken_lang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spoken41_27_1_, demographi1_.official_lang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official42_27_1_, demographi1_.lastUpdateUser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lastUpd43_27_1_, demographi1_.lastUpdateDate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lastUpd44_27_1_, demographi1_.newsletter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newsletter27_1_, demographi1_.country_of_origin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country46_27_1_, (</a:t>
            </a:r>
            <a:r>
              <a:rPr lang="en-US" sz="1000" dirty="0">
                <a:solidFill>
                  <a:srgbClr val="0070C0"/>
                </a:solidFill>
              </a:rPr>
              <a:t>select</a:t>
            </a:r>
            <a:r>
              <a:rPr lang="en-US" sz="1000" dirty="0"/>
              <a:t> </a:t>
            </a:r>
            <a:r>
              <a:rPr lang="en-US" sz="1000" dirty="0" err="1"/>
              <a:t>lst.description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</a:t>
            </a:r>
            <a:r>
              <a:rPr lang="en-US" sz="1000" dirty="0" err="1"/>
              <a:t>lst_gender</a:t>
            </a:r>
            <a:r>
              <a:rPr lang="en-US" sz="1000" dirty="0"/>
              <a:t> </a:t>
            </a:r>
            <a:r>
              <a:rPr lang="en-US" sz="1000" dirty="0" err="1"/>
              <a:t>lst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0070C0"/>
                </a:solidFill>
              </a:rPr>
              <a:t>where</a:t>
            </a:r>
            <a:r>
              <a:rPr lang="en-US" sz="1000" dirty="0"/>
              <a:t> </a:t>
            </a:r>
            <a:r>
              <a:rPr lang="en-US" sz="1000" dirty="0" err="1"/>
              <a:t>lst.code</a:t>
            </a:r>
            <a:r>
              <a:rPr lang="en-US" sz="1000" dirty="0"/>
              <a:t>=demographi1_.sex)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formula21_1_, (</a:t>
            </a:r>
            <a:r>
              <a:rPr lang="en-US" sz="1000" dirty="0">
                <a:solidFill>
                  <a:srgbClr val="0070C0"/>
                </a:solidFill>
              </a:rPr>
              <a:t>select</a:t>
            </a:r>
            <a:r>
              <a:rPr lang="en-US" sz="1000" dirty="0"/>
              <a:t> </a:t>
            </a:r>
            <a:r>
              <a:rPr lang="en-US" sz="1000" dirty="0" err="1">
                <a:solidFill>
                  <a:schemeClr val="tx1"/>
                </a:solidFill>
              </a:rPr>
              <a:t>d.merged</a:t>
            </a:r>
            <a:r>
              <a:rPr lang="en-US" sz="1000" dirty="0" err="1">
                <a:solidFill>
                  <a:srgbClr val="0070C0"/>
                </a:solidFill>
              </a:rPr>
              <a:t>_to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</a:t>
            </a:r>
            <a:r>
              <a:rPr lang="en-US" sz="1000" dirty="0" err="1"/>
              <a:t>demographic_merged</a:t>
            </a:r>
            <a:r>
              <a:rPr lang="en-US" sz="1000" dirty="0"/>
              <a:t> d </a:t>
            </a:r>
            <a:r>
              <a:rPr lang="en-US" sz="1000" dirty="0">
                <a:solidFill>
                  <a:srgbClr val="0070C0"/>
                </a:solidFill>
              </a:rPr>
              <a:t>where</a:t>
            </a:r>
            <a:r>
              <a:rPr lang="en-US" sz="1000" dirty="0"/>
              <a:t> </a:t>
            </a:r>
            <a:r>
              <a:rPr lang="en-US" sz="1000" dirty="0" err="1"/>
              <a:t>d.deleted</a:t>
            </a:r>
            <a:r>
              <a:rPr lang="en-US" sz="1000" dirty="0"/>
              <a:t> = 0 and </a:t>
            </a:r>
            <a:r>
              <a:rPr lang="en-US" sz="1000" dirty="0" err="1"/>
              <a:t>d.demographic_no</a:t>
            </a:r>
            <a:r>
              <a:rPr lang="en-US" sz="1000" dirty="0"/>
              <a:t> = demographi1_.demographic_no)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formula22_1_, (</a:t>
            </a:r>
            <a:r>
              <a:rPr lang="en-US" sz="1000" dirty="0">
                <a:solidFill>
                  <a:srgbClr val="0070C0"/>
                </a:solidFill>
              </a:rPr>
              <a:t>select</a:t>
            </a:r>
            <a:r>
              <a:rPr lang="en-US" sz="1000" dirty="0"/>
              <a:t> count(*)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admission a </a:t>
            </a:r>
            <a:r>
              <a:rPr lang="en-US" sz="1000" dirty="0">
                <a:solidFill>
                  <a:srgbClr val="0070C0"/>
                </a:solidFill>
              </a:rPr>
              <a:t>where</a:t>
            </a:r>
            <a:r>
              <a:rPr lang="en-US" sz="1000" dirty="0"/>
              <a:t> </a:t>
            </a:r>
            <a:r>
              <a:rPr lang="en-US" sz="1000" dirty="0" err="1"/>
              <a:t>a.client_id</a:t>
            </a:r>
            <a:r>
              <a:rPr lang="en-US" sz="1000" dirty="0"/>
              <a:t>=demographi1_.demographic_no </a:t>
            </a:r>
            <a:r>
              <a:rPr lang="en-US" sz="1000" dirty="0">
                <a:solidFill>
                  <a:srgbClr val="0070C0"/>
                </a:solidFill>
              </a:rPr>
              <a:t>and</a:t>
            </a:r>
            <a:r>
              <a:rPr lang="en-US" sz="1000" dirty="0"/>
              <a:t> </a:t>
            </a:r>
            <a:r>
              <a:rPr lang="en-US" sz="1000" dirty="0" err="1"/>
              <a:t>a.admission_status</a:t>
            </a:r>
            <a:r>
              <a:rPr lang="en-US" sz="1000" dirty="0"/>
              <a:t>='current' </a:t>
            </a:r>
            <a:r>
              <a:rPr lang="en-US" sz="1000" dirty="0">
                <a:solidFill>
                  <a:srgbClr val="0070C0"/>
                </a:solidFill>
              </a:rPr>
              <a:t>and</a:t>
            </a:r>
            <a:r>
              <a:rPr lang="en-US" sz="1000" dirty="0"/>
              <a:t> </a:t>
            </a:r>
            <a:r>
              <a:rPr lang="en-US" sz="1000" dirty="0" err="1"/>
              <a:t>a.program_id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0070C0"/>
                </a:solidFill>
              </a:rPr>
              <a:t>in</a:t>
            </a:r>
            <a:r>
              <a:rPr lang="en-US" sz="1000" dirty="0"/>
              <a:t> (</a:t>
            </a:r>
            <a:r>
              <a:rPr lang="en-US" sz="1000" dirty="0">
                <a:solidFill>
                  <a:srgbClr val="0070C0"/>
                </a:solidFill>
              </a:rPr>
              <a:t>select</a:t>
            </a:r>
            <a:r>
              <a:rPr lang="en-US" sz="1000" dirty="0"/>
              <a:t> p.id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program p </a:t>
            </a:r>
            <a:r>
              <a:rPr lang="en-US" sz="1000" dirty="0">
                <a:solidFill>
                  <a:srgbClr val="0070C0"/>
                </a:solidFill>
              </a:rPr>
              <a:t>where</a:t>
            </a:r>
            <a:r>
              <a:rPr lang="en-US" sz="1000" dirty="0"/>
              <a:t> </a:t>
            </a:r>
            <a:r>
              <a:rPr lang="en-US" sz="1000" dirty="0" err="1"/>
              <a:t>p.type</a:t>
            </a:r>
            <a:r>
              <a:rPr lang="en-US" sz="1000" dirty="0"/>
              <a:t>='Bed' ))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formula23_1_, (</a:t>
            </a:r>
            <a:r>
              <a:rPr lang="en-US" sz="1000" dirty="0">
                <a:solidFill>
                  <a:srgbClr val="0070C0"/>
                </a:solidFill>
              </a:rPr>
              <a:t>select </a:t>
            </a:r>
            <a:r>
              <a:rPr lang="en-US" sz="1000" dirty="0"/>
              <a:t>count(*)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</a:t>
            </a:r>
            <a:r>
              <a:rPr lang="en-US" sz="1000" dirty="0" err="1"/>
              <a:t>health_safety</a:t>
            </a:r>
            <a:r>
              <a:rPr lang="en-US" sz="1000" dirty="0"/>
              <a:t> h </a:t>
            </a:r>
            <a:r>
              <a:rPr lang="en-US" sz="1000" dirty="0">
                <a:solidFill>
                  <a:srgbClr val="0070C0"/>
                </a:solidFill>
              </a:rPr>
              <a:t>where</a:t>
            </a:r>
            <a:r>
              <a:rPr lang="en-US" sz="1000" dirty="0"/>
              <a:t> </a:t>
            </a:r>
            <a:r>
              <a:rPr lang="en-US" sz="1000" dirty="0" err="1"/>
              <a:t>h.demographic_no</a:t>
            </a:r>
            <a:r>
              <a:rPr lang="en-US" sz="1000" dirty="0"/>
              <a:t>=demographi1_.demographic_no) </a:t>
            </a:r>
            <a:r>
              <a:rPr lang="en-US" sz="1000" dirty="0">
                <a:solidFill>
                  <a:srgbClr val="0070C0"/>
                </a:solidFill>
              </a:rPr>
              <a:t>as</a:t>
            </a:r>
            <a:r>
              <a:rPr lang="en-US" sz="1000" dirty="0"/>
              <a:t> formula24_1_ </a:t>
            </a:r>
            <a:r>
              <a:rPr lang="en-US" sz="1000" dirty="0">
                <a:solidFill>
                  <a:srgbClr val="0070C0"/>
                </a:solidFill>
              </a:rPr>
              <a:t>from</a:t>
            </a:r>
            <a:r>
              <a:rPr lang="en-US" sz="1000" dirty="0"/>
              <a:t> appointment appointmen0_, demographic demographi1_ </a:t>
            </a:r>
            <a:r>
              <a:rPr lang="en-US" sz="1000" dirty="0">
                <a:solidFill>
                  <a:srgbClr val="0070C0"/>
                </a:solidFill>
              </a:rPr>
              <a:t>where</a:t>
            </a:r>
            <a:r>
              <a:rPr lang="en-US" sz="1000" dirty="0"/>
              <a:t> appointmen0_.demographic_no=demographi1_.demographic_no </a:t>
            </a:r>
            <a:r>
              <a:rPr lang="en-US" sz="1000" dirty="0">
                <a:solidFill>
                  <a:srgbClr val="0070C0"/>
                </a:solidFill>
              </a:rPr>
              <a:t>and</a:t>
            </a:r>
            <a:r>
              <a:rPr lang="en-US" sz="1000" dirty="0"/>
              <a:t> demographi1_.hin&lt;&gt;'' </a:t>
            </a:r>
            <a:r>
              <a:rPr lang="en-US" sz="1000" dirty="0">
                <a:solidFill>
                  <a:srgbClr val="0070C0"/>
                </a:solidFill>
              </a:rPr>
              <a:t>and</a:t>
            </a:r>
            <a:r>
              <a:rPr lang="en-US" sz="1000" dirty="0"/>
              <a:t> appointmen0_.appointment_date&gt;='2014-10-23' </a:t>
            </a:r>
            <a:r>
              <a:rPr lang="en-US" sz="1000" dirty="0">
                <a:solidFill>
                  <a:srgbClr val="0070C0"/>
                </a:solidFill>
              </a:rPr>
              <a:t>and</a:t>
            </a:r>
            <a:r>
              <a:rPr lang="en-US" sz="1000" dirty="0"/>
              <a:t> appointmen0_.appointment_date&lt;='2014-10-23' </a:t>
            </a:r>
            <a:r>
              <a:rPr lang="en-US" sz="1000" dirty="0">
                <a:solidFill>
                  <a:srgbClr val="0070C0"/>
                </a:solidFill>
              </a:rPr>
              <a:t>and</a:t>
            </a:r>
            <a:r>
              <a:rPr lang="en-US" sz="1000" dirty="0"/>
              <a:t> (</a:t>
            </a:r>
            <a:r>
              <a:rPr lang="en-US" sz="1000" dirty="0">
                <a:solidFill>
                  <a:srgbClr val="0070C0"/>
                </a:solidFill>
              </a:rPr>
              <a:t>upper(demographi1</a:t>
            </a:r>
            <a:r>
              <a:rPr lang="en-US" sz="1000" dirty="0"/>
              <a:t>_.province)='ONTARIO' </a:t>
            </a:r>
            <a:r>
              <a:rPr lang="en-US" sz="1000" dirty="0">
                <a:solidFill>
                  <a:srgbClr val="0070C0"/>
                </a:solidFill>
              </a:rPr>
              <a:t>or</a:t>
            </a:r>
            <a:r>
              <a:rPr lang="en-US" sz="1000" dirty="0"/>
              <a:t> demographi1_.province='ON') </a:t>
            </a:r>
            <a:r>
              <a:rPr lang="en-US" sz="1000" dirty="0">
                <a:solidFill>
                  <a:srgbClr val="0070C0"/>
                </a:solidFill>
              </a:rPr>
              <a:t>group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0070C0"/>
                </a:solidFill>
              </a:rPr>
              <a:t>by</a:t>
            </a:r>
            <a:r>
              <a:rPr lang="en-US" sz="1000" dirty="0"/>
              <a:t> demographi1_.demographic_no </a:t>
            </a:r>
            <a:r>
              <a:rPr lang="en-US" sz="1000" dirty="0">
                <a:solidFill>
                  <a:srgbClr val="0070C0"/>
                </a:solidFill>
              </a:rPr>
              <a:t>order</a:t>
            </a:r>
            <a:r>
              <a:rPr lang="en-US" sz="1000" dirty="0"/>
              <a:t> </a:t>
            </a:r>
            <a:r>
              <a:rPr lang="en-US" sz="1000" dirty="0">
                <a:solidFill>
                  <a:srgbClr val="0070C0"/>
                </a:solidFill>
              </a:rPr>
              <a:t>by</a:t>
            </a:r>
            <a:r>
              <a:rPr lang="en-US" sz="1000" dirty="0"/>
              <a:t> demographi1_.last_name;</a:t>
            </a:r>
            <a:endParaRPr lang="hu-HU" sz="1000" dirty="0"/>
          </a:p>
        </p:txBody>
      </p:sp>
    </p:spTree>
    <p:extLst>
      <p:ext uri="{BB962C8B-B14F-4D97-AF65-F5344CB8AC3E}">
        <p14:creationId xmlns:p14="http://schemas.microsoft.com/office/powerpoint/2010/main" val="247977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1036800" y="692696"/>
            <a:ext cx="3707976" cy="5562000"/>
            <a:chOff x="251520" y="548680"/>
            <a:chExt cx="3707976" cy="5562000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51520" y="548680"/>
              <a:ext cx="3707975" cy="5562000"/>
            </a:xfrm>
            <a:prstGeom prst="rect">
              <a:avLst/>
            </a:prstGeom>
            <a:solidFill>
              <a:srgbClr val="EAEAEA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fr-BE">
                <a:cs typeface="+mn-cs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4" y="548710"/>
              <a:ext cx="3694772" cy="55458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" name="Rectangle 1"/>
          <p:cNvSpPr/>
          <p:nvPr/>
        </p:nvSpPr>
        <p:spPr>
          <a:xfrm>
            <a:off x="1164154" y="1772816"/>
            <a:ext cx="33843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00" y="1845524"/>
            <a:ext cx="3093071" cy="662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87" y="1845524"/>
            <a:ext cx="3169284" cy="678722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>
          <a:xfrm>
            <a:off x="2106000" y="2160000"/>
            <a:ext cx="1044000" cy="216024"/>
          </a:xfrm>
          <a:prstGeom prst="roundRect">
            <a:avLst/>
          </a:prstGeom>
          <a:solidFill>
            <a:schemeClr val="accent1">
              <a:alpha val="24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957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Résultat de recherche d'images pour &quot;Toothed wheel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736000" cy="880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0800000" flipH="1">
            <a:off x="0" y="-30912"/>
            <a:ext cx="10692058" cy="75845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8000"/>
                </a:schemeClr>
              </a:gs>
              <a:gs pos="28000">
                <a:schemeClr val="tx1">
                  <a:alpha val="0"/>
                </a:schemeClr>
              </a:gs>
              <a:gs pos="95000">
                <a:schemeClr val="tx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ZoneTexte 9"/>
          <p:cNvSpPr txBox="1"/>
          <p:nvPr/>
        </p:nvSpPr>
        <p:spPr>
          <a:xfrm>
            <a:off x="35496" y="911042"/>
            <a:ext cx="620394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La </a:t>
            </a:r>
            <a:r>
              <a:rPr lang="fr-BE" sz="50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Dynamicité</a:t>
            </a:r>
            <a:r>
              <a:rPr lang="fr-BE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des requêtes</a:t>
            </a:r>
            <a:endParaRPr lang="fr-FR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11" name="Connecteur droit 10"/>
          <p:cNvCxnSpPr/>
          <p:nvPr/>
        </p:nvCxnSpPr>
        <p:spPr>
          <a:xfrm flipH="1">
            <a:off x="-180528" y="1772816"/>
            <a:ext cx="9828584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79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1036800" y="692696"/>
            <a:ext cx="3707976" cy="5562000"/>
            <a:chOff x="251520" y="548680"/>
            <a:chExt cx="3707976" cy="5562000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51520" y="548680"/>
              <a:ext cx="3707975" cy="5562000"/>
            </a:xfrm>
            <a:prstGeom prst="rect">
              <a:avLst/>
            </a:prstGeom>
            <a:solidFill>
              <a:srgbClr val="EAEAEA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fr-BE">
                <a:cs typeface="+mn-cs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4" y="548710"/>
              <a:ext cx="3694772" cy="55458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" name="Rectangle 1"/>
          <p:cNvSpPr/>
          <p:nvPr/>
        </p:nvSpPr>
        <p:spPr>
          <a:xfrm>
            <a:off x="1164154" y="1772816"/>
            <a:ext cx="33843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00" y="1845524"/>
            <a:ext cx="3093071" cy="662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87" y="1845524"/>
            <a:ext cx="3169284" cy="678722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>
          <a:xfrm>
            <a:off x="1164153" y="1998000"/>
            <a:ext cx="3265886" cy="515239"/>
          </a:xfrm>
          <a:prstGeom prst="roundRect">
            <a:avLst/>
          </a:prstGeom>
          <a:solidFill>
            <a:schemeClr val="accent6">
              <a:lumMod val="75000"/>
              <a:alpha val="3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7" idx="3"/>
            <a:endCxn id="19" idx="1"/>
          </p:cNvCxnSpPr>
          <p:nvPr/>
        </p:nvCxnSpPr>
        <p:spPr>
          <a:xfrm flipV="1">
            <a:off x="4430039" y="2255619"/>
            <a:ext cx="236788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97921" y="2070953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problème</a:t>
            </a:r>
            <a:endParaRPr lang="fr-F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201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2"/>
          <p:cNvSpPr txBox="1">
            <a:spLocks/>
          </p:cNvSpPr>
          <p:nvPr/>
        </p:nvSpPr>
        <p:spPr>
          <a:xfrm>
            <a:off x="310896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760371" y="178594"/>
            <a:ext cx="8348133" cy="90513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La </a:t>
            </a:r>
            <a:r>
              <a:rPr lang="en-US" sz="2800" dirty="0" err="1" smtClean="0"/>
              <a:t>complexité</a:t>
            </a:r>
            <a:r>
              <a:rPr lang="en-US" sz="2800" dirty="0" smtClean="0"/>
              <a:t> des </a:t>
            </a:r>
            <a:r>
              <a:rPr lang="en-US" sz="2800" dirty="0" err="1" smtClean="0"/>
              <a:t>requêtes</a:t>
            </a:r>
            <a:r>
              <a:rPr lang="en-US" sz="2800" dirty="0" smtClean="0"/>
              <a:t> </a:t>
            </a:r>
            <a:r>
              <a:rPr lang="en-US" sz="2800" dirty="0" err="1" smtClean="0"/>
              <a:t>générées</a:t>
            </a:r>
            <a:r>
              <a:rPr lang="en-US" sz="2800" dirty="0" smtClean="0"/>
              <a:t> </a:t>
            </a:r>
            <a:r>
              <a:rPr lang="en-US" sz="2800" i="1" dirty="0" err="1" smtClean="0"/>
              <a:t>dynamiquement</a:t>
            </a:r>
            <a:endParaRPr lang="fr-FR" sz="2800" i="1" dirty="0"/>
          </a:p>
        </p:txBody>
      </p:sp>
    </p:spTree>
    <p:extLst>
      <p:ext uri="{BB962C8B-B14F-4D97-AF65-F5344CB8AC3E}">
        <p14:creationId xmlns:p14="http://schemas.microsoft.com/office/powerpoint/2010/main" val="211560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2"/>
          <p:cNvSpPr txBox="1">
            <a:spLocks/>
          </p:cNvSpPr>
          <p:nvPr/>
        </p:nvSpPr>
        <p:spPr>
          <a:xfrm>
            <a:off x="310896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797744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r>
              <a:rPr lang="en-US" sz="2000" dirty="0" smtClean="0"/>
              <a:t>Les </a:t>
            </a:r>
            <a:r>
              <a:rPr lang="en-US" sz="2000" dirty="0" err="1" smtClean="0"/>
              <a:t>requêtes</a:t>
            </a:r>
            <a:r>
              <a:rPr lang="en-US" sz="2000" dirty="0" smtClean="0"/>
              <a:t> SQL ne </a:t>
            </a:r>
            <a:r>
              <a:rPr lang="en-US" sz="2000" dirty="0" err="1" smtClean="0"/>
              <a:t>sont</a:t>
            </a:r>
            <a:r>
              <a:rPr lang="en-US" sz="2000" dirty="0" smtClean="0"/>
              <a:t> pas </a:t>
            </a:r>
            <a:r>
              <a:rPr lang="en-US" sz="2000" dirty="0" err="1" smtClean="0"/>
              <a:t>toujours</a:t>
            </a:r>
            <a:r>
              <a:rPr lang="en-US" sz="2000" dirty="0" smtClean="0"/>
              <a:t> </a:t>
            </a:r>
            <a:r>
              <a:rPr lang="en-US" sz="2000" u="sng" dirty="0" err="1" smtClean="0"/>
              <a:t>écrites</a:t>
            </a:r>
            <a:r>
              <a:rPr lang="en-US" sz="2000" dirty="0" smtClean="0"/>
              <a:t> </a:t>
            </a:r>
            <a:r>
              <a:rPr lang="en-US" sz="2000" dirty="0" err="1" smtClean="0"/>
              <a:t>dans</a:t>
            </a:r>
            <a:r>
              <a:rPr lang="en-US" sz="2000" dirty="0" smtClean="0"/>
              <a:t> le </a:t>
            </a:r>
            <a:r>
              <a:rPr lang="en-US" sz="2000" dirty="0" err="1" smtClean="0"/>
              <a:t>programme</a:t>
            </a:r>
            <a:endParaRPr lang="en-US" sz="2000" u="sng" dirty="0" smtClean="0"/>
          </a:p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760371" y="178594"/>
            <a:ext cx="8348133" cy="9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Verdana"/>
              </a:defRPr>
            </a:lvl1pPr>
          </a:lstStyle>
          <a:p>
            <a:r>
              <a:rPr lang="en-US" sz="2800" dirty="0"/>
              <a:t>La </a:t>
            </a:r>
            <a:r>
              <a:rPr lang="en-US" sz="2800" dirty="0" err="1"/>
              <a:t>complexité</a:t>
            </a:r>
            <a:r>
              <a:rPr lang="en-US" sz="2800" dirty="0"/>
              <a:t> des </a:t>
            </a:r>
            <a:r>
              <a:rPr lang="en-US" sz="2800" dirty="0" err="1"/>
              <a:t>requêtes</a:t>
            </a:r>
            <a:r>
              <a:rPr lang="en-US" sz="2800" dirty="0"/>
              <a:t> </a:t>
            </a:r>
            <a:r>
              <a:rPr lang="en-US" sz="2800" dirty="0" err="1"/>
              <a:t>générées</a:t>
            </a:r>
            <a:r>
              <a:rPr lang="en-US" sz="2800" dirty="0"/>
              <a:t> </a:t>
            </a:r>
            <a:r>
              <a:rPr lang="en-US" sz="2800" i="1" dirty="0" err="1"/>
              <a:t>dynamiquement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636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2"/>
          <p:cNvSpPr txBox="1">
            <a:spLocks/>
          </p:cNvSpPr>
          <p:nvPr/>
        </p:nvSpPr>
        <p:spPr>
          <a:xfrm>
            <a:off x="310896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797744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r>
              <a:rPr lang="en-US" sz="2000" dirty="0" smtClean="0"/>
              <a:t>Les </a:t>
            </a:r>
            <a:r>
              <a:rPr lang="en-US" sz="2000" dirty="0" err="1" smtClean="0"/>
              <a:t>requêtes</a:t>
            </a:r>
            <a:r>
              <a:rPr lang="en-US" sz="2000" dirty="0" smtClean="0"/>
              <a:t> SQL ne </a:t>
            </a:r>
            <a:r>
              <a:rPr lang="en-US" sz="2000" dirty="0" err="1" smtClean="0"/>
              <a:t>sont</a:t>
            </a:r>
            <a:r>
              <a:rPr lang="en-US" sz="2000" dirty="0" smtClean="0"/>
              <a:t> pas </a:t>
            </a:r>
            <a:r>
              <a:rPr lang="en-US" sz="2000" dirty="0" err="1" smtClean="0"/>
              <a:t>toujours</a:t>
            </a:r>
            <a:r>
              <a:rPr lang="en-US" sz="2000" dirty="0" smtClean="0"/>
              <a:t> </a:t>
            </a:r>
            <a:r>
              <a:rPr lang="en-US" sz="2000" u="sng" dirty="0" err="1" smtClean="0"/>
              <a:t>écrites</a:t>
            </a:r>
            <a:r>
              <a:rPr lang="en-US" sz="2000" dirty="0" smtClean="0"/>
              <a:t> </a:t>
            </a:r>
            <a:r>
              <a:rPr lang="en-US" sz="2000" dirty="0" err="1" smtClean="0"/>
              <a:t>dans</a:t>
            </a:r>
            <a:r>
              <a:rPr lang="en-US" sz="2000" dirty="0" smtClean="0"/>
              <a:t> le </a:t>
            </a:r>
            <a:r>
              <a:rPr lang="en-US" sz="2000" dirty="0" err="1" smtClean="0"/>
              <a:t>programme</a:t>
            </a:r>
            <a:endParaRPr lang="en-US" sz="2000" u="sng" dirty="0" smtClean="0"/>
          </a:p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760371" y="178594"/>
            <a:ext cx="8348133" cy="9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Verdana"/>
              </a:defRPr>
            </a:lvl1pPr>
          </a:lstStyle>
          <a:p>
            <a:r>
              <a:rPr lang="en-US" sz="2800" dirty="0"/>
              <a:t>La </a:t>
            </a:r>
            <a:r>
              <a:rPr lang="en-US" sz="2800" dirty="0" err="1"/>
              <a:t>complexité</a:t>
            </a:r>
            <a:r>
              <a:rPr lang="en-US" sz="2800" dirty="0"/>
              <a:t> des </a:t>
            </a:r>
            <a:r>
              <a:rPr lang="en-US" sz="2800" dirty="0" err="1"/>
              <a:t>requêtes</a:t>
            </a:r>
            <a:r>
              <a:rPr lang="en-US" sz="2800" dirty="0"/>
              <a:t> </a:t>
            </a:r>
            <a:r>
              <a:rPr lang="en-US" sz="2800" dirty="0" err="1"/>
              <a:t>générées</a:t>
            </a:r>
            <a:r>
              <a:rPr lang="en-US" sz="2800" dirty="0"/>
              <a:t> </a:t>
            </a:r>
            <a:r>
              <a:rPr lang="en-US" sz="2800" i="1" dirty="0" err="1"/>
              <a:t>dynamiquement</a:t>
            </a:r>
            <a:endParaRPr lang="fr-FR" sz="2800" dirty="0"/>
          </a:p>
        </p:txBody>
      </p:sp>
      <p:sp>
        <p:nvSpPr>
          <p:cNvPr id="6" name="Rectangle 5"/>
          <p:cNvSpPr/>
          <p:nvPr/>
        </p:nvSpPr>
        <p:spPr>
          <a:xfrm>
            <a:off x="827584" y="3164775"/>
            <a:ext cx="7272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stmt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= </a:t>
            </a:r>
            <a:r>
              <a:rPr lang="fr-FR" dirty="0" err="1">
                <a:latin typeface="Century Gothic" panose="020B0502020202020204" pitchFamily="34" charset="0"/>
              </a:rPr>
              <a:t>con.createStatement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ResultSet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rs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 smtClean="0">
                <a:latin typeface="Century Gothic" panose="020B0502020202020204" pitchFamily="34" charset="0"/>
              </a:rPr>
              <a:t>stmt.executeQuery</a:t>
            </a:r>
            <a:r>
              <a:rPr lang="fr-FR" dirty="0" smtClean="0">
                <a:latin typeface="Century Gothic" panose="020B0502020202020204" pitchFamily="34" charset="0"/>
              </a:rPr>
              <a:t>("select NOM, ADRESSE 					  </a:t>
            </a:r>
            <a:r>
              <a:rPr lang="fr-FR" dirty="0" err="1" smtClean="0">
                <a:latin typeface="Century Gothic" panose="020B0502020202020204" pitchFamily="34" charset="0"/>
              </a:rPr>
              <a:t>from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CLIENT </a:t>
            </a:r>
            <a:endParaRPr lang="fr-FR" dirty="0" smtClean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smtClean="0">
                <a:latin typeface="Century Gothic" panose="020B0502020202020204" pitchFamily="34" charset="0"/>
              </a:rPr>
              <a:t>			  </a:t>
            </a:r>
            <a:r>
              <a:rPr lang="fr-FR" dirty="0" err="1" smtClean="0">
                <a:latin typeface="Century Gothic" panose="020B0502020202020204" pitchFamily="34" charset="0"/>
              </a:rPr>
              <a:t>where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LOCALITE = </a:t>
            </a:r>
            <a:r>
              <a:rPr lang="fr-FR" dirty="0" smtClean="0">
                <a:latin typeface="Century Gothic" panose="020B0502020202020204" pitchFamily="34" charset="0"/>
              </a:rPr>
              <a:t>‘Namur’ ");</a:t>
            </a:r>
            <a:endParaRPr lang="fr-F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5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2"/>
          <p:cNvSpPr txBox="1">
            <a:spLocks/>
          </p:cNvSpPr>
          <p:nvPr/>
        </p:nvSpPr>
        <p:spPr>
          <a:xfrm>
            <a:off x="310896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797744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r>
              <a:rPr lang="en-US" sz="2000" dirty="0" smtClean="0"/>
              <a:t>Les </a:t>
            </a:r>
            <a:r>
              <a:rPr lang="en-US" sz="2000" dirty="0" err="1" smtClean="0"/>
              <a:t>requêtes</a:t>
            </a:r>
            <a:r>
              <a:rPr lang="en-US" sz="2000" dirty="0" smtClean="0"/>
              <a:t> SQL ne </a:t>
            </a:r>
            <a:r>
              <a:rPr lang="en-US" sz="2000" dirty="0" err="1" smtClean="0"/>
              <a:t>sont</a:t>
            </a:r>
            <a:r>
              <a:rPr lang="en-US" sz="2000" dirty="0" smtClean="0"/>
              <a:t> pas </a:t>
            </a:r>
            <a:r>
              <a:rPr lang="en-US" sz="2000" dirty="0" err="1" smtClean="0"/>
              <a:t>toujours</a:t>
            </a:r>
            <a:r>
              <a:rPr lang="en-US" sz="2000" dirty="0" smtClean="0"/>
              <a:t> </a:t>
            </a:r>
            <a:r>
              <a:rPr lang="en-US" sz="2000" u="sng" dirty="0" err="1" smtClean="0"/>
              <a:t>écrites</a:t>
            </a:r>
            <a:r>
              <a:rPr lang="en-US" sz="2000" dirty="0" smtClean="0"/>
              <a:t> </a:t>
            </a:r>
            <a:r>
              <a:rPr lang="en-US" sz="2000" dirty="0" err="1" smtClean="0"/>
              <a:t>dans</a:t>
            </a:r>
            <a:r>
              <a:rPr lang="en-US" sz="2000" dirty="0" smtClean="0"/>
              <a:t> le </a:t>
            </a:r>
            <a:r>
              <a:rPr lang="en-US" sz="2000" dirty="0" err="1" smtClean="0"/>
              <a:t>programme</a:t>
            </a:r>
            <a:endParaRPr lang="en-US" sz="2000" u="sng" dirty="0" smtClean="0"/>
          </a:p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760371" y="178594"/>
            <a:ext cx="8348133" cy="9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Verdana"/>
              </a:defRPr>
            </a:lvl1pPr>
          </a:lstStyle>
          <a:p>
            <a:r>
              <a:rPr lang="en-US" sz="2800" dirty="0"/>
              <a:t>La </a:t>
            </a:r>
            <a:r>
              <a:rPr lang="en-US" sz="2800" dirty="0" err="1"/>
              <a:t>complexité</a:t>
            </a:r>
            <a:r>
              <a:rPr lang="en-US" sz="2800" dirty="0"/>
              <a:t> des </a:t>
            </a:r>
            <a:r>
              <a:rPr lang="en-US" sz="2800" dirty="0" err="1"/>
              <a:t>requêtes</a:t>
            </a:r>
            <a:r>
              <a:rPr lang="en-US" sz="2800" dirty="0"/>
              <a:t> </a:t>
            </a:r>
            <a:r>
              <a:rPr lang="en-US" sz="2800" dirty="0" err="1"/>
              <a:t>générées</a:t>
            </a:r>
            <a:r>
              <a:rPr lang="en-US" sz="2800" dirty="0"/>
              <a:t> </a:t>
            </a:r>
            <a:r>
              <a:rPr lang="en-US" sz="2800" i="1" dirty="0" err="1"/>
              <a:t>dynamiquement</a:t>
            </a:r>
            <a:endParaRPr lang="fr-FR" sz="2800" dirty="0"/>
          </a:p>
        </p:txBody>
      </p:sp>
      <p:sp>
        <p:nvSpPr>
          <p:cNvPr id="6" name="Rectangle 5"/>
          <p:cNvSpPr/>
          <p:nvPr/>
        </p:nvSpPr>
        <p:spPr>
          <a:xfrm>
            <a:off x="827584" y="3164775"/>
            <a:ext cx="72728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stmt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= </a:t>
            </a:r>
            <a:r>
              <a:rPr lang="fr-FR" dirty="0" err="1">
                <a:latin typeface="Century Gothic" panose="020B0502020202020204" pitchFamily="34" charset="0"/>
              </a:rPr>
              <a:t>con.createStatement</a:t>
            </a:r>
            <a:r>
              <a:rPr lang="fr-FR" dirty="0">
                <a:latin typeface="Century Gothic" panose="020B0502020202020204" pitchFamily="34" charset="0"/>
              </a:rPr>
              <a:t>();</a:t>
            </a:r>
          </a:p>
          <a:p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 smtClean="0">
                <a:latin typeface="Century Gothic" panose="020B0502020202020204" pitchFamily="34" charset="0"/>
              </a:rPr>
              <a:t>ResultSet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 err="1">
                <a:latin typeface="Century Gothic" panose="020B0502020202020204" pitchFamily="34" charset="0"/>
              </a:rPr>
              <a:t>rs</a:t>
            </a:r>
            <a:r>
              <a:rPr lang="fr-FR" dirty="0">
                <a:latin typeface="Century Gothic" panose="020B0502020202020204" pitchFamily="34" charset="0"/>
              </a:rPr>
              <a:t> = </a:t>
            </a:r>
            <a:r>
              <a:rPr lang="fr-FR" dirty="0" err="1" smtClean="0">
                <a:latin typeface="Century Gothic" panose="020B0502020202020204" pitchFamily="34" charset="0"/>
              </a:rPr>
              <a:t>stmt.executeQuery</a:t>
            </a:r>
            <a:r>
              <a:rPr lang="fr-FR" dirty="0" smtClean="0">
                <a:latin typeface="Century Gothic" panose="020B0502020202020204" pitchFamily="34" charset="0"/>
              </a:rPr>
              <a:t>("select NOM, ADRESSE 					  </a:t>
            </a:r>
            <a:r>
              <a:rPr lang="fr-FR" dirty="0" err="1" smtClean="0">
                <a:latin typeface="Century Gothic" panose="020B0502020202020204" pitchFamily="34" charset="0"/>
              </a:rPr>
              <a:t>from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CLIENT </a:t>
            </a:r>
            <a:endParaRPr lang="fr-FR" dirty="0" smtClean="0">
              <a:latin typeface="Century Gothic" panose="020B0502020202020204" pitchFamily="34" charset="0"/>
            </a:endParaRPr>
          </a:p>
          <a:p>
            <a:r>
              <a:rPr lang="fr-FR" dirty="0">
                <a:latin typeface="Century Gothic" panose="020B0502020202020204" pitchFamily="34" charset="0"/>
              </a:rPr>
              <a:t>	</a:t>
            </a:r>
            <a:r>
              <a:rPr lang="fr-FR" dirty="0" smtClean="0">
                <a:latin typeface="Century Gothic" panose="020B0502020202020204" pitchFamily="34" charset="0"/>
              </a:rPr>
              <a:t>			  </a:t>
            </a:r>
            <a:r>
              <a:rPr lang="fr-FR" dirty="0" err="1" smtClean="0">
                <a:latin typeface="Century Gothic" panose="020B0502020202020204" pitchFamily="34" charset="0"/>
              </a:rPr>
              <a:t>where</a:t>
            </a:r>
            <a:r>
              <a:rPr lang="fr-FR" dirty="0" smtClean="0">
                <a:latin typeface="Century Gothic" panose="020B0502020202020204" pitchFamily="34" charset="0"/>
              </a:rPr>
              <a:t> </a:t>
            </a:r>
            <a:r>
              <a:rPr lang="fr-FR" dirty="0">
                <a:latin typeface="Century Gothic" panose="020B0502020202020204" pitchFamily="34" charset="0"/>
              </a:rPr>
              <a:t>LOCALITE = </a:t>
            </a:r>
            <a:r>
              <a:rPr lang="fr-FR" dirty="0" smtClean="0">
                <a:latin typeface="Century Gothic" panose="020B0502020202020204" pitchFamily="34" charset="0"/>
              </a:rPr>
              <a:t>‘Namur’ ");</a:t>
            </a:r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4008" y="3501008"/>
            <a:ext cx="3168352" cy="792088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572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2"/>
          <p:cNvSpPr txBox="1">
            <a:spLocks/>
          </p:cNvSpPr>
          <p:nvPr/>
        </p:nvSpPr>
        <p:spPr>
          <a:xfrm>
            <a:off x="310896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760371" y="178594"/>
            <a:ext cx="8348133" cy="9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Verdana"/>
              </a:defRPr>
            </a:lvl1pPr>
          </a:lstStyle>
          <a:p>
            <a:r>
              <a:rPr lang="en-US" sz="2800" dirty="0"/>
              <a:t>La </a:t>
            </a:r>
            <a:r>
              <a:rPr lang="en-US" sz="2800" dirty="0" err="1"/>
              <a:t>complexité</a:t>
            </a:r>
            <a:r>
              <a:rPr lang="en-US" sz="2800" dirty="0"/>
              <a:t> des </a:t>
            </a:r>
            <a:r>
              <a:rPr lang="en-US" sz="2800" dirty="0" err="1"/>
              <a:t>requêtes</a:t>
            </a:r>
            <a:r>
              <a:rPr lang="en-US" sz="2800" dirty="0"/>
              <a:t> </a:t>
            </a:r>
            <a:r>
              <a:rPr lang="en-US" sz="2800" dirty="0" err="1"/>
              <a:t>générées</a:t>
            </a:r>
            <a:r>
              <a:rPr lang="en-US" sz="2800" dirty="0"/>
              <a:t> </a:t>
            </a:r>
            <a:r>
              <a:rPr lang="en-US" sz="2800" i="1" dirty="0" err="1"/>
              <a:t>dynamiquement</a:t>
            </a:r>
            <a:endParaRPr lang="fr-FR" sz="2800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10000"/>
            <a:ext cx="5019675" cy="4972050"/>
          </a:xfrm>
          <a:prstGeom prst="rect">
            <a:avLst/>
          </a:prstGeom>
        </p:spPr>
      </p:pic>
      <p:sp>
        <p:nvSpPr>
          <p:cNvPr id="6" name="Tartalom helye 2"/>
          <p:cNvSpPr txBox="1">
            <a:spLocks/>
          </p:cNvSpPr>
          <p:nvPr/>
        </p:nvSpPr>
        <p:spPr>
          <a:xfrm>
            <a:off x="797744" y="867672"/>
            <a:ext cx="8814816" cy="6161728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r>
              <a:rPr lang="en-US" sz="2000" dirty="0" smtClean="0"/>
              <a:t>Les </a:t>
            </a:r>
            <a:r>
              <a:rPr lang="en-US" sz="2000" dirty="0" err="1" smtClean="0"/>
              <a:t>requêtes</a:t>
            </a:r>
            <a:r>
              <a:rPr lang="en-US" sz="2000" dirty="0" smtClean="0"/>
              <a:t> SQL ne </a:t>
            </a:r>
            <a:r>
              <a:rPr lang="en-US" sz="2000" dirty="0" err="1" smtClean="0"/>
              <a:t>sont</a:t>
            </a:r>
            <a:r>
              <a:rPr lang="en-US" sz="2000" dirty="0" smtClean="0"/>
              <a:t> pas </a:t>
            </a:r>
            <a:r>
              <a:rPr lang="en-US" sz="2000" dirty="0" err="1" smtClean="0"/>
              <a:t>toujours</a:t>
            </a:r>
            <a:r>
              <a:rPr lang="en-US" sz="2000" dirty="0" smtClean="0"/>
              <a:t> </a:t>
            </a:r>
            <a:r>
              <a:rPr lang="en-US" sz="2000" u="sng" dirty="0" err="1" smtClean="0"/>
              <a:t>écrites</a:t>
            </a:r>
            <a:r>
              <a:rPr lang="en-US" sz="2000" dirty="0" smtClean="0"/>
              <a:t> </a:t>
            </a:r>
            <a:r>
              <a:rPr lang="en-US" sz="2000" dirty="0" err="1" smtClean="0"/>
              <a:t>dans</a:t>
            </a:r>
            <a:r>
              <a:rPr lang="en-US" sz="2000" dirty="0" smtClean="0"/>
              <a:t> le </a:t>
            </a:r>
            <a:r>
              <a:rPr lang="en-US" sz="2000" dirty="0" err="1" smtClean="0"/>
              <a:t>programme</a:t>
            </a:r>
            <a:endParaRPr lang="en-US" sz="1600" u="sng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b="1" dirty="0"/>
          </a:p>
          <a:p>
            <a:pPr>
              <a:buClr>
                <a:srgbClr val="41A336"/>
              </a:buClr>
            </a:pPr>
            <a:r>
              <a:rPr lang="en-US" sz="1800" b="1" dirty="0"/>
              <a:t>													</a:t>
            </a:r>
          </a:p>
          <a:p>
            <a:pPr>
              <a:buClr>
                <a:srgbClr val="41A336"/>
              </a:buClr>
            </a:pPr>
            <a:endParaRPr lang="en-US" sz="1800" b="1" dirty="0"/>
          </a:p>
          <a:p>
            <a:pPr>
              <a:buClr>
                <a:srgbClr val="41A336"/>
              </a:buClr>
            </a:pPr>
            <a:r>
              <a:rPr lang="en-US" sz="1800" b="1" dirty="0"/>
              <a:t>													</a:t>
            </a:r>
            <a:endParaRPr lang="en-US" sz="1800" b="1" dirty="0" smtClean="0"/>
          </a:p>
          <a:p>
            <a:pPr>
              <a:buClr>
                <a:srgbClr val="41A336"/>
              </a:buClr>
            </a:pPr>
            <a:endParaRPr lang="en-US" sz="1800" b="1" dirty="0"/>
          </a:p>
          <a:p>
            <a:pPr>
              <a:buClr>
                <a:srgbClr val="41A336"/>
              </a:buClr>
            </a:pPr>
            <a:endParaRPr lang="en-US" sz="1800" b="1" dirty="0" smtClean="0"/>
          </a:p>
          <a:p>
            <a:pPr>
              <a:buClr>
                <a:srgbClr val="41A336"/>
              </a:buClr>
            </a:pPr>
            <a:r>
              <a:rPr lang="en-US" sz="1800" b="1" dirty="0"/>
              <a:t>	</a:t>
            </a:r>
            <a:r>
              <a:rPr lang="en-US" sz="1800" b="1" dirty="0" smtClean="0"/>
              <a:t>													</a:t>
            </a:r>
          </a:p>
          <a:p>
            <a:pPr>
              <a:buClr>
                <a:srgbClr val="41A336"/>
              </a:buClr>
            </a:pPr>
            <a:r>
              <a:rPr lang="en-US" sz="1800" b="1" dirty="0"/>
              <a:t>	</a:t>
            </a:r>
            <a:r>
              <a:rPr lang="en-US" sz="1800" b="1" dirty="0" smtClean="0"/>
              <a:t>													</a:t>
            </a:r>
            <a:r>
              <a:rPr lang="en-US" sz="2400" b="1" dirty="0" smtClean="0"/>
              <a:t>JDBC</a:t>
            </a:r>
            <a:endParaRPr lang="en-US" sz="2000" u="sng" dirty="0" smtClean="0"/>
          </a:p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35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710000"/>
            <a:ext cx="5019675" cy="4972050"/>
          </a:xfrm>
          <a:prstGeom prst="rect">
            <a:avLst/>
          </a:prstGeom>
        </p:spPr>
      </p:pic>
      <p:sp>
        <p:nvSpPr>
          <p:cNvPr id="5" name="Tartalom helye 2"/>
          <p:cNvSpPr txBox="1">
            <a:spLocks/>
          </p:cNvSpPr>
          <p:nvPr/>
        </p:nvSpPr>
        <p:spPr>
          <a:xfrm>
            <a:off x="310896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797744" y="867672"/>
            <a:ext cx="8814816" cy="6161728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r>
              <a:rPr lang="en-US" sz="2000" dirty="0" smtClean="0"/>
              <a:t>Les </a:t>
            </a:r>
            <a:r>
              <a:rPr lang="en-US" sz="2000" dirty="0" err="1" smtClean="0"/>
              <a:t>requêtes</a:t>
            </a:r>
            <a:r>
              <a:rPr lang="en-US" sz="2000" dirty="0" smtClean="0"/>
              <a:t> SQL ne </a:t>
            </a:r>
            <a:r>
              <a:rPr lang="en-US" sz="2000" dirty="0" err="1" smtClean="0"/>
              <a:t>sont</a:t>
            </a:r>
            <a:r>
              <a:rPr lang="en-US" sz="2000" dirty="0" smtClean="0"/>
              <a:t> pas </a:t>
            </a:r>
            <a:r>
              <a:rPr lang="en-US" sz="2000" dirty="0" err="1" smtClean="0"/>
              <a:t>toujours</a:t>
            </a:r>
            <a:r>
              <a:rPr lang="en-US" sz="2000" dirty="0" smtClean="0"/>
              <a:t> </a:t>
            </a:r>
            <a:r>
              <a:rPr lang="en-US" sz="2000" u="sng" dirty="0" err="1" smtClean="0"/>
              <a:t>écrites</a:t>
            </a:r>
            <a:r>
              <a:rPr lang="en-US" sz="2000" dirty="0" smtClean="0"/>
              <a:t> </a:t>
            </a:r>
            <a:r>
              <a:rPr lang="en-US" sz="2000" dirty="0" err="1" smtClean="0"/>
              <a:t>dans</a:t>
            </a:r>
            <a:r>
              <a:rPr lang="en-US" sz="2000" dirty="0" smtClean="0"/>
              <a:t> le </a:t>
            </a:r>
            <a:r>
              <a:rPr lang="en-US" sz="2000" dirty="0" err="1" smtClean="0"/>
              <a:t>programme</a:t>
            </a:r>
            <a:endParaRPr lang="en-US" sz="1600" u="sng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dirty="0"/>
          </a:p>
          <a:p>
            <a:pPr>
              <a:buClr>
                <a:srgbClr val="41A336"/>
              </a:buClr>
            </a:pPr>
            <a:endParaRPr lang="en-US" sz="1800" b="1" dirty="0"/>
          </a:p>
          <a:p>
            <a:pPr>
              <a:buClr>
                <a:srgbClr val="41A336"/>
              </a:buClr>
            </a:pPr>
            <a:r>
              <a:rPr lang="en-US" sz="1800" b="1" dirty="0"/>
              <a:t>													</a:t>
            </a:r>
          </a:p>
          <a:p>
            <a:pPr>
              <a:buClr>
                <a:srgbClr val="41A336"/>
              </a:buClr>
            </a:pPr>
            <a:endParaRPr lang="en-US" sz="1800" b="1" dirty="0"/>
          </a:p>
          <a:p>
            <a:pPr>
              <a:buClr>
                <a:srgbClr val="41A336"/>
              </a:buClr>
            </a:pPr>
            <a:r>
              <a:rPr lang="en-US" sz="1800" b="1" dirty="0"/>
              <a:t>													</a:t>
            </a:r>
            <a:endParaRPr lang="en-US" sz="1800" b="1" dirty="0" smtClean="0"/>
          </a:p>
          <a:p>
            <a:pPr>
              <a:buClr>
                <a:srgbClr val="41A336"/>
              </a:buClr>
            </a:pPr>
            <a:endParaRPr lang="en-US" sz="1800" b="1" dirty="0"/>
          </a:p>
          <a:p>
            <a:pPr>
              <a:buClr>
                <a:srgbClr val="41A336"/>
              </a:buClr>
            </a:pPr>
            <a:endParaRPr lang="en-US" sz="1800" b="1" dirty="0" smtClean="0"/>
          </a:p>
          <a:p>
            <a:pPr>
              <a:buClr>
                <a:srgbClr val="41A336"/>
              </a:buClr>
            </a:pPr>
            <a:r>
              <a:rPr lang="en-US" sz="1800" b="1" dirty="0"/>
              <a:t>	</a:t>
            </a:r>
            <a:r>
              <a:rPr lang="en-US" sz="1800" b="1" dirty="0" smtClean="0"/>
              <a:t>													</a:t>
            </a:r>
          </a:p>
          <a:p>
            <a:pPr>
              <a:buClr>
                <a:srgbClr val="41A336"/>
              </a:buClr>
            </a:pPr>
            <a:r>
              <a:rPr lang="en-US" sz="1800" b="1" dirty="0"/>
              <a:t>	</a:t>
            </a:r>
            <a:r>
              <a:rPr lang="en-US" sz="1800" b="1" dirty="0" smtClean="0"/>
              <a:t>													</a:t>
            </a:r>
            <a:r>
              <a:rPr lang="en-US" sz="2400" b="1" dirty="0" smtClean="0"/>
              <a:t>JDBC</a:t>
            </a:r>
            <a:endParaRPr lang="en-US" sz="2000" u="sng" dirty="0" smtClean="0"/>
          </a:p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760371" y="178594"/>
            <a:ext cx="8348133" cy="9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Verdana"/>
              </a:defRPr>
            </a:lvl1pPr>
          </a:lstStyle>
          <a:p>
            <a:r>
              <a:rPr lang="en-US" sz="2800" dirty="0"/>
              <a:t>La </a:t>
            </a:r>
            <a:r>
              <a:rPr lang="en-US" sz="2800" dirty="0" err="1"/>
              <a:t>complexité</a:t>
            </a:r>
            <a:r>
              <a:rPr lang="en-US" sz="2800" dirty="0"/>
              <a:t> des </a:t>
            </a:r>
            <a:r>
              <a:rPr lang="en-US" sz="2800" dirty="0" err="1"/>
              <a:t>requêtes</a:t>
            </a:r>
            <a:r>
              <a:rPr lang="en-US" sz="2800" dirty="0"/>
              <a:t> </a:t>
            </a:r>
            <a:r>
              <a:rPr lang="en-US" sz="2800" dirty="0" err="1"/>
              <a:t>générées</a:t>
            </a:r>
            <a:r>
              <a:rPr lang="en-US" sz="2800" dirty="0"/>
              <a:t> </a:t>
            </a:r>
            <a:r>
              <a:rPr lang="en-US" sz="2800" i="1" dirty="0" err="1"/>
              <a:t>dynamiquement</a:t>
            </a:r>
            <a:endParaRPr lang="fr-FR" sz="2800" dirty="0"/>
          </a:p>
        </p:txBody>
      </p:sp>
      <p:sp>
        <p:nvSpPr>
          <p:cNvPr id="2" name="Rectangle 1"/>
          <p:cNvSpPr/>
          <p:nvPr/>
        </p:nvSpPr>
        <p:spPr>
          <a:xfrm>
            <a:off x="2880000" y="2736000"/>
            <a:ext cx="720080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24000" y="2916000"/>
            <a:ext cx="1260000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81600" y="6156000"/>
            <a:ext cx="1836000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07200" y="5119200"/>
            <a:ext cx="792000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58000" y="5119200"/>
            <a:ext cx="720000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15200" y="5292000"/>
            <a:ext cx="648000" cy="165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endParaRPr lang="fr-FR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3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2"/>
          <p:cNvSpPr txBox="1">
            <a:spLocks/>
          </p:cNvSpPr>
          <p:nvPr/>
        </p:nvSpPr>
        <p:spPr>
          <a:xfrm>
            <a:off x="310896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797744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r>
              <a:rPr lang="en-US" sz="2000" dirty="0" smtClean="0"/>
              <a:t>Les </a:t>
            </a:r>
            <a:r>
              <a:rPr lang="en-US" sz="2000" dirty="0" err="1" smtClean="0"/>
              <a:t>requêtes</a:t>
            </a:r>
            <a:r>
              <a:rPr lang="en-US" sz="2000" dirty="0" smtClean="0"/>
              <a:t> SQL ne </a:t>
            </a:r>
            <a:r>
              <a:rPr lang="en-US" sz="2000" dirty="0" err="1" smtClean="0"/>
              <a:t>sont</a:t>
            </a:r>
            <a:r>
              <a:rPr lang="en-US" sz="2000" dirty="0" smtClean="0"/>
              <a:t> pas </a:t>
            </a:r>
            <a:r>
              <a:rPr lang="en-US" sz="2000" dirty="0" err="1" smtClean="0"/>
              <a:t>toujours</a:t>
            </a:r>
            <a:r>
              <a:rPr lang="en-US" sz="2000" dirty="0" smtClean="0"/>
              <a:t> </a:t>
            </a:r>
            <a:r>
              <a:rPr lang="en-US" sz="2000" u="sng" dirty="0" err="1" smtClean="0"/>
              <a:t>écrites</a:t>
            </a:r>
            <a:r>
              <a:rPr lang="en-US" sz="2000" dirty="0" smtClean="0"/>
              <a:t> </a:t>
            </a:r>
            <a:r>
              <a:rPr lang="en-US" sz="2000" dirty="0" err="1" smtClean="0"/>
              <a:t>dans</a:t>
            </a:r>
            <a:r>
              <a:rPr lang="en-US" sz="2000" dirty="0" smtClean="0"/>
              <a:t> le </a:t>
            </a:r>
            <a:r>
              <a:rPr lang="en-US" sz="2000" dirty="0" err="1" smtClean="0"/>
              <a:t>programme</a:t>
            </a:r>
            <a:endParaRPr lang="en-US" sz="2000" u="sng" dirty="0" smtClean="0"/>
          </a:p>
          <a:p>
            <a:pPr>
              <a:buClr>
                <a:srgbClr val="41A336"/>
              </a:buClr>
            </a:pPr>
            <a:endParaRPr lang="en-US" sz="2400" dirty="0" smtClean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 smtClean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 smtClean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 smtClean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b="1" dirty="0" smtClean="0"/>
          </a:p>
          <a:p>
            <a:pPr>
              <a:buClr>
                <a:srgbClr val="41A336"/>
              </a:buClr>
            </a:pPr>
            <a:r>
              <a:rPr lang="en-US" sz="2400" b="1" dirty="0"/>
              <a:t>	</a:t>
            </a:r>
            <a:r>
              <a:rPr lang="en-US" sz="2400" b="1" dirty="0" smtClean="0"/>
              <a:t>												</a:t>
            </a:r>
          </a:p>
          <a:p>
            <a:pPr>
              <a:buClr>
                <a:srgbClr val="41A336"/>
              </a:buClr>
            </a:pPr>
            <a:endParaRPr lang="en-US" sz="2400" b="1" dirty="0"/>
          </a:p>
          <a:p>
            <a:pPr>
              <a:buClr>
                <a:srgbClr val="41A336"/>
              </a:buClr>
            </a:pPr>
            <a:r>
              <a:rPr lang="en-US" sz="2400" b="1" dirty="0" smtClean="0"/>
              <a:t>													Hibernate</a:t>
            </a:r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760371" y="178594"/>
            <a:ext cx="8348133" cy="9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Verdana"/>
              </a:defRPr>
            </a:lvl1pPr>
          </a:lstStyle>
          <a:p>
            <a:r>
              <a:rPr lang="en-US" sz="2800" dirty="0"/>
              <a:t>La </a:t>
            </a:r>
            <a:r>
              <a:rPr lang="en-US" sz="2800" dirty="0" err="1"/>
              <a:t>complexité</a:t>
            </a:r>
            <a:r>
              <a:rPr lang="en-US" sz="2800" dirty="0"/>
              <a:t> des </a:t>
            </a:r>
            <a:r>
              <a:rPr lang="en-US" sz="2800" dirty="0" err="1"/>
              <a:t>requêtes</a:t>
            </a:r>
            <a:r>
              <a:rPr lang="en-US" sz="2800" dirty="0"/>
              <a:t> </a:t>
            </a:r>
            <a:r>
              <a:rPr lang="en-US" sz="2800" dirty="0" err="1"/>
              <a:t>générées</a:t>
            </a:r>
            <a:r>
              <a:rPr lang="en-US" sz="2800" dirty="0"/>
              <a:t> </a:t>
            </a:r>
            <a:r>
              <a:rPr lang="en-US" sz="2800" i="1" dirty="0" err="1"/>
              <a:t>dynamiquement</a:t>
            </a:r>
            <a:endParaRPr lang="fr-FR" sz="2800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12" y="2991780"/>
            <a:ext cx="7247988" cy="166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02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2"/>
          <p:cNvSpPr txBox="1">
            <a:spLocks/>
          </p:cNvSpPr>
          <p:nvPr/>
        </p:nvSpPr>
        <p:spPr>
          <a:xfrm>
            <a:off x="310896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797744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r>
              <a:rPr lang="en-US" sz="2000" dirty="0"/>
              <a:t>Les </a:t>
            </a:r>
            <a:r>
              <a:rPr lang="en-US" sz="2000" dirty="0" err="1"/>
              <a:t>requêtes</a:t>
            </a:r>
            <a:r>
              <a:rPr lang="en-US" sz="2000" dirty="0"/>
              <a:t> SQL ne </a:t>
            </a:r>
            <a:r>
              <a:rPr lang="en-US" sz="2000" dirty="0" err="1"/>
              <a:t>sont</a:t>
            </a:r>
            <a:r>
              <a:rPr lang="en-US" sz="2000" dirty="0"/>
              <a:t> pas </a:t>
            </a:r>
            <a:r>
              <a:rPr lang="en-US" sz="2000" dirty="0" err="1"/>
              <a:t>toujours</a:t>
            </a:r>
            <a:r>
              <a:rPr lang="en-US" sz="2000" dirty="0"/>
              <a:t> </a:t>
            </a:r>
            <a:r>
              <a:rPr lang="en-US" sz="2000" u="sng" dirty="0" err="1"/>
              <a:t>écrites</a:t>
            </a:r>
            <a:r>
              <a:rPr lang="en-US" sz="2000" dirty="0"/>
              <a:t> </a:t>
            </a:r>
            <a:r>
              <a:rPr lang="en-US" sz="2000" dirty="0" err="1"/>
              <a:t>dans</a:t>
            </a:r>
            <a:r>
              <a:rPr lang="en-US" sz="2000" dirty="0"/>
              <a:t> le </a:t>
            </a:r>
            <a:r>
              <a:rPr lang="en-US" sz="2000" dirty="0" err="1"/>
              <a:t>programme</a:t>
            </a:r>
            <a:endParaRPr lang="en-US" sz="2000" u="sng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b="1" dirty="0"/>
          </a:p>
          <a:p>
            <a:pPr>
              <a:buClr>
                <a:srgbClr val="41A336"/>
              </a:buClr>
            </a:pPr>
            <a:r>
              <a:rPr lang="en-US" sz="2400" b="1" dirty="0"/>
              <a:t>													</a:t>
            </a:r>
          </a:p>
          <a:p>
            <a:pPr>
              <a:buClr>
                <a:srgbClr val="41A336"/>
              </a:buClr>
            </a:pPr>
            <a:endParaRPr lang="en-US" sz="2400" b="1" dirty="0"/>
          </a:p>
          <a:p>
            <a:pPr>
              <a:buClr>
                <a:srgbClr val="41A336"/>
              </a:buClr>
            </a:pPr>
            <a:r>
              <a:rPr lang="en-US" sz="2400" b="1" dirty="0"/>
              <a:t>													 </a:t>
            </a:r>
            <a:r>
              <a:rPr lang="en-US" sz="2400" b="1" dirty="0" smtClean="0"/>
              <a:t>       	 JPA</a:t>
            </a:r>
            <a:endParaRPr lang="en-US" sz="2400" b="1" dirty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760371" y="178594"/>
            <a:ext cx="8348133" cy="9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Verdana"/>
              </a:defRPr>
            </a:lvl1pPr>
          </a:lstStyle>
          <a:p>
            <a:r>
              <a:rPr lang="en-US" sz="2800" dirty="0"/>
              <a:t>La </a:t>
            </a:r>
            <a:r>
              <a:rPr lang="en-US" sz="2800" dirty="0" err="1"/>
              <a:t>complexité</a:t>
            </a:r>
            <a:r>
              <a:rPr lang="en-US" sz="2800" dirty="0"/>
              <a:t> des </a:t>
            </a:r>
            <a:r>
              <a:rPr lang="en-US" sz="2800" dirty="0" err="1"/>
              <a:t>requêtes</a:t>
            </a:r>
            <a:r>
              <a:rPr lang="en-US" sz="2800" dirty="0"/>
              <a:t> </a:t>
            </a:r>
            <a:r>
              <a:rPr lang="en-US" sz="2800" dirty="0" err="1"/>
              <a:t>générées</a:t>
            </a:r>
            <a:r>
              <a:rPr lang="en-US" sz="2800" dirty="0"/>
              <a:t> </a:t>
            </a:r>
            <a:r>
              <a:rPr lang="en-US" sz="2800" i="1" dirty="0" err="1"/>
              <a:t>dynamiquement</a:t>
            </a:r>
            <a:endParaRPr lang="fr-FR" sz="28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752044" cy="20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35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rtalom helye 2"/>
          <p:cNvSpPr txBox="1">
            <a:spLocks/>
          </p:cNvSpPr>
          <p:nvPr/>
        </p:nvSpPr>
        <p:spPr>
          <a:xfrm>
            <a:off x="310896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endParaRPr lang="en-US" sz="2400" dirty="0" smtClean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lvl="1" indent="0">
              <a:buNone/>
            </a:pPr>
            <a:endParaRPr lang="en-US" dirty="0"/>
          </a:p>
        </p:txBody>
      </p:sp>
      <p:sp>
        <p:nvSpPr>
          <p:cNvPr id="4" name="Tartalom helye 2"/>
          <p:cNvSpPr txBox="1">
            <a:spLocks/>
          </p:cNvSpPr>
          <p:nvPr/>
        </p:nvSpPr>
        <p:spPr>
          <a:xfrm>
            <a:off x="797744" y="867672"/>
            <a:ext cx="8814816" cy="5004499"/>
          </a:xfrm>
          <a:prstGeom prst="rect">
            <a:avLst/>
          </a:prstGeom>
        </p:spPr>
        <p:txBody>
          <a:bodyPr/>
          <a:lstStyle>
            <a:lvl1pPr marL="0" indent="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305291"/>
              </a:buClr>
              <a:buFont typeface="Arial"/>
              <a:buNone/>
              <a:defRPr sz="27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20000" indent="-28575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6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2pPr>
            <a:lvl3pPr marL="99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3pPr>
            <a:lvl4pPr marL="126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Verdana"/>
                <a:ea typeface="+mn-ea"/>
                <a:cs typeface="Verdana"/>
              </a:defRPr>
            </a:lvl4pPr>
            <a:lvl5pPr marL="1530000" indent="-228600" algn="l" defTabSz="457200" rtl="0" fontAlgn="base">
              <a:spcBef>
                <a:spcPct val="20000"/>
              </a:spcBef>
              <a:spcAft>
                <a:spcPct val="0"/>
              </a:spcAft>
              <a:buClr>
                <a:srgbClr val="41A336"/>
              </a:buClr>
              <a:buFont typeface="Arial"/>
              <a:buChar char="•"/>
              <a:defRPr sz="1000" b="0" i="0" kern="1200">
                <a:solidFill>
                  <a:srgbClr val="2E3135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1A336"/>
              </a:buClr>
            </a:pPr>
            <a:r>
              <a:rPr lang="en-US" sz="2000" dirty="0"/>
              <a:t>Les </a:t>
            </a:r>
            <a:r>
              <a:rPr lang="en-US" sz="2000" dirty="0" err="1"/>
              <a:t>requêtes</a:t>
            </a:r>
            <a:r>
              <a:rPr lang="en-US" sz="2000" dirty="0"/>
              <a:t> SQL ne </a:t>
            </a:r>
            <a:r>
              <a:rPr lang="en-US" sz="2000" dirty="0" err="1"/>
              <a:t>sont</a:t>
            </a:r>
            <a:r>
              <a:rPr lang="en-US" sz="2000" dirty="0"/>
              <a:t> pas </a:t>
            </a:r>
            <a:r>
              <a:rPr lang="en-US" sz="2000" dirty="0" err="1"/>
              <a:t>toujours</a:t>
            </a:r>
            <a:r>
              <a:rPr lang="en-US" sz="2000" dirty="0"/>
              <a:t> </a:t>
            </a:r>
            <a:r>
              <a:rPr lang="en-US" sz="2000" u="sng" dirty="0" err="1"/>
              <a:t>écrites</a:t>
            </a:r>
            <a:r>
              <a:rPr lang="en-US" sz="2000" dirty="0"/>
              <a:t> </a:t>
            </a:r>
            <a:r>
              <a:rPr lang="en-US" sz="2000" dirty="0" err="1"/>
              <a:t>dans</a:t>
            </a:r>
            <a:r>
              <a:rPr lang="en-US" sz="2000" dirty="0"/>
              <a:t> le </a:t>
            </a:r>
            <a:r>
              <a:rPr lang="en-US" sz="2000" dirty="0" err="1"/>
              <a:t>programme</a:t>
            </a:r>
            <a:endParaRPr lang="en-US" sz="2000" u="sng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dirty="0"/>
          </a:p>
          <a:p>
            <a:pPr>
              <a:buClr>
                <a:srgbClr val="41A336"/>
              </a:buClr>
            </a:pPr>
            <a:endParaRPr lang="en-US" sz="2400" b="1" dirty="0"/>
          </a:p>
          <a:p>
            <a:pPr>
              <a:buClr>
                <a:srgbClr val="41A336"/>
              </a:buClr>
            </a:pPr>
            <a:r>
              <a:rPr lang="en-US" sz="2400" b="1" dirty="0"/>
              <a:t>													</a:t>
            </a:r>
          </a:p>
          <a:p>
            <a:pPr>
              <a:buClr>
                <a:srgbClr val="41A336"/>
              </a:buClr>
            </a:pPr>
            <a:endParaRPr lang="en-US" sz="2400" b="1" dirty="0"/>
          </a:p>
          <a:p>
            <a:pPr>
              <a:buClr>
                <a:srgbClr val="41A336"/>
              </a:buClr>
            </a:pPr>
            <a:r>
              <a:rPr lang="en-US" sz="2400" b="1" dirty="0"/>
              <a:t>													 </a:t>
            </a:r>
            <a:r>
              <a:rPr lang="en-US" sz="2400" b="1" dirty="0" smtClean="0"/>
              <a:t>       	 JPA</a:t>
            </a:r>
            <a:endParaRPr lang="en-US" sz="2400" b="1" dirty="0"/>
          </a:p>
          <a:p>
            <a:pPr marL="457200" indent="-457200">
              <a:buClr>
                <a:srgbClr val="41A336"/>
              </a:buClr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760371" y="178594"/>
            <a:ext cx="8348133" cy="9051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Verdana"/>
              </a:defRPr>
            </a:lvl1pPr>
          </a:lstStyle>
          <a:p>
            <a:r>
              <a:rPr lang="en-US" sz="2800" dirty="0"/>
              <a:t>La </a:t>
            </a:r>
            <a:r>
              <a:rPr lang="en-US" sz="2800" dirty="0" err="1"/>
              <a:t>complexité</a:t>
            </a:r>
            <a:r>
              <a:rPr lang="en-US" sz="2800" dirty="0"/>
              <a:t> des </a:t>
            </a:r>
            <a:r>
              <a:rPr lang="en-US" sz="2800" dirty="0" err="1"/>
              <a:t>requêtes</a:t>
            </a:r>
            <a:r>
              <a:rPr lang="en-US" sz="2800" dirty="0"/>
              <a:t> </a:t>
            </a:r>
            <a:r>
              <a:rPr lang="en-US" sz="2800" dirty="0" err="1"/>
              <a:t>générées</a:t>
            </a:r>
            <a:r>
              <a:rPr lang="en-US" sz="2800" dirty="0"/>
              <a:t> </a:t>
            </a:r>
            <a:r>
              <a:rPr lang="en-US" sz="2800" i="1" dirty="0" err="1"/>
              <a:t>dynamiquement</a:t>
            </a:r>
            <a:endParaRPr lang="fr-FR" sz="28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780928"/>
            <a:ext cx="7752044" cy="206890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35896" y="3704104"/>
            <a:ext cx="3255280" cy="444976"/>
          </a:xfrm>
          <a:prstGeom prst="rec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2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1036800" y="692696"/>
            <a:ext cx="3707976" cy="5562000"/>
            <a:chOff x="251520" y="548680"/>
            <a:chExt cx="3707976" cy="5562000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51520" y="548680"/>
              <a:ext cx="3707975" cy="5562000"/>
            </a:xfrm>
            <a:prstGeom prst="rect">
              <a:avLst/>
            </a:prstGeom>
            <a:solidFill>
              <a:srgbClr val="EAEAEA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fr-BE">
                <a:cs typeface="+mn-cs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4" y="548710"/>
              <a:ext cx="3694772" cy="55458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" name="Rectangle 1"/>
          <p:cNvSpPr/>
          <p:nvPr/>
        </p:nvSpPr>
        <p:spPr>
          <a:xfrm>
            <a:off x="1164154" y="1772816"/>
            <a:ext cx="33843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00" y="1845524"/>
            <a:ext cx="3093071" cy="662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87" y="1845524"/>
            <a:ext cx="3169284" cy="678722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>
          <a:xfrm>
            <a:off x="3366000" y="2160000"/>
            <a:ext cx="1080000" cy="216024"/>
          </a:xfrm>
          <a:prstGeom prst="roundRect">
            <a:avLst/>
          </a:prstGeom>
          <a:solidFill>
            <a:schemeClr val="accent1">
              <a:alpha val="24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1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1036800" y="692696"/>
            <a:ext cx="3707976" cy="5562000"/>
            <a:chOff x="251520" y="548680"/>
            <a:chExt cx="3707976" cy="5562000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51520" y="548680"/>
              <a:ext cx="3707975" cy="5562000"/>
            </a:xfrm>
            <a:prstGeom prst="rect">
              <a:avLst/>
            </a:prstGeom>
            <a:solidFill>
              <a:srgbClr val="EAEAEA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fr-BE">
                <a:cs typeface="+mn-cs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4" y="548710"/>
              <a:ext cx="3694772" cy="55458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" name="Rectangle 1"/>
          <p:cNvSpPr/>
          <p:nvPr/>
        </p:nvSpPr>
        <p:spPr>
          <a:xfrm>
            <a:off x="1164154" y="1772816"/>
            <a:ext cx="33843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00" y="1845524"/>
            <a:ext cx="3093071" cy="662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87" y="1845524"/>
            <a:ext cx="3169284" cy="678722"/>
          </a:xfrm>
          <a:prstGeom prst="rect">
            <a:avLst/>
          </a:prstGeom>
        </p:spPr>
      </p:pic>
      <p:sp>
        <p:nvSpPr>
          <p:cNvPr id="16" name="Rectangle à coins arrondis 15"/>
          <p:cNvSpPr/>
          <p:nvPr/>
        </p:nvSpPr>
        <p:spPr>
          <a:xfrm>
            <a:off x="1538151" y="1821600"/>
            <a:ext cx="2891888" cy="159477"/>
          </a:xfrm>
          <a:prstGeom prst="roundRect">
            <a:avLst/>
          </a:prstGeom>
          <a:solidFill>
            <a:srgbClr val="00B050">
              <a:alpha val="30000"/>
            </a:srgbClr>
          </a:solidFill>
          <a:ln w="31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à coins arrondis 16"/>
          <p:cNvSpPr/>
          <p:nvPr/>
        </p:nvSpPr>
        <p:spPr>
          <a:xfrm>
            <a:off x="1164153" y="1998000"/>
            <a:ext cx="3265886" cy="515239"/>
          </a:xfrm>
          <a:prstGeom prst="roundRect">
            <a:avLst/>
          </a:prstGeom>
          <a:solidFill>
            <a:schemeClr val="accent6">
              <a:lumMod val="75000"/>
              <a:alpha val="3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8" name="Connecteur droit avec flèche 17"/>
          <p:cNvCxnSpPr>
            <a:stCxn id="17" idx="3"/>
            <a:endCxn id="19" idx="1"/>
          </p:cNvCxnSpPr>
          <p:nvPr/>
        </p:nvCxnSpPr>
        <p:spPr>
          <a:xfrm flipV="1">
            <a:off x="4430039" y="2255619"/>
            <a:ext cx="236788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797921" y="2070953"/>
            <a:ext cx="1374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problème</a:t>
            </a:r>
            <a:endParaRPr lang="fr-FR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6871851" y="171667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b="1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 solution</a:t>
            </a:r>
            <a:endParaRPr lang="fr-FR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1" name="Connecteur droit avec flèche 20"/>
          <p:cNvCxnSpPr/>
          <p:nvPr/>
        </p:nvCxnSpPr>
        <p:spPr>
          <a:xfrm flipV="1">
            <a:off x="4430039" y="1896902"/>
            <a:ext cx="2367882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5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Picture 16" descr="Résultat de recherche d'images pour &quot;paon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472" y="-318531"/>
            <a:ext cx="11520000" cy="72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 rot="10800000">
            <a:off x="-577702" y="-1018092"/>
            <a:ext cx="12782550" cy="84075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8000">
                <a:schemeClr val="tx1">
                  <a:alpha val="0"/>
                </a:schemeClr>
              </a:gs>
              <a:gs pos="95000">
                <a:schemeClr val="tx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AutoShape 4" descr="Résultat de recherche d'images pour &quot;mix painting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36000" y="4843026"/>
            <a:ext cx="674896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5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L’Hétérogénéité des systèmes</a:t>
            </a:r>
            <a:endParaRPr lang="fr-FR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cxnSp>
        <p:nvCxnSpPr>
          <p:cNvPr id="17" name="Connecteur droit 16"/>
          <p:cNvCxnSpPr/>
          <p:nvPr/>
        </p:nvCxnSpPr>
        <p:spPr>
          <a:xfrm>
            <a:off x="-187524" y="4843378"/>
            <a:ext cx="9944100" cy="0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4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re 3"/>
          <p:cNvSpPr/>
          <p:nvPr/>
        </p:nvSpPr>
        <p:spPr>
          <a:xfrm>
            <a:off x="3347864" y="4095074"/>
            <a:ext cx="2088232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>
            <a:stCxn id="35" idx="2"/>
            <a:endCxn id="4" idx="1"/>
          </p:cNvCxnSpPr>
          <p:nvPr/>
        </p:nvCxnSpPr>
        <p:spPr>
          <a:xfrm>
            <a:off x="4390787" y="2585100"/>
            <a:ext cx="1193" cy="150997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Organigramme : Multidocument 34"/>
          <p:cNvSpPr/>
          <p:nvPr/>
        </p:nvSpPr>
        <p:spPr>
          <a:xfrm>
            <a:off x="3491880" y="1268760"/>
            <a:ext cx="2088232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4355976" y="2988241"/>
            <a:ext cx="102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smtClean="0"/>
              <a:t>Requêtes </a:t>
            </a:r>
          </a:p>
          <a:p>
            <a:pPr algn="ctr"/>
            <a:r>
              <a:rPr lang="fr-BE" sz="1600" b="1" dirty="0" smtClean="0"/>
              <a:t>SQL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155341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re 3"/>
          <p:cNvSpPr/>
          <p:nvPr/>
        </p:nvSpPr>
        <p:spPr>
          <a:xfrm>
            <a:off x="3347864" y="4095074"/>
            <a:ext cx="2088232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>
            <a:stCxn id="35" idx="2"/>
            <a:endCxn id="4" idx="1"/>
          </p:cNvCxnSpPr>
          <p:nvPr/>
        </p:nvCxnSpPr>
        <p:spPr>
          <a:xfrm>
            <a:off x="4390787" y="2585100"/>
            <a:ext cx="1193" cy="150997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Organigramme : Multidocument 33"/>
          <p:cNvSpPr/>
          <p:nvPr/>
        </p:nvSpPr>
        <p:spPr>
          <a:xfrm>
            <a:off x="683568" y="1268760"/>
            <a:ext cx="2088232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35" name="Organigramme : Multidocument 34"/>
          <p:cNvSpPr/>
          <p:nvPr/>
        </p:nvSpPr>
        <p:spPr>
          <a:xfrm>
            <a:off x="3491880" y="1268760"/>
            <a:ext cx="2088232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41" name="Connecteur droit avec flèche 40"/>
          <p:cNvCxnSpPr>
            <a:stCxn id="34" idx="2"/>
            <a:endCxn id="4" idx="2"/>
          </p:cNvCxnSpPr>
          <p:nvPr/>
        </p:nvCxnSpPr>
        <p:spPr>
          <a:xfrm>
            <a:off x="1582475" y="2585100"/>
            <a:ext cx="1765389" cy="23380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2170025" y="3111351"/>
            <a:ext cx="1031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err="1" smtClean="0"/>
              <a:t>Hibernate</a:t>
            </a:r>
            <a:endParaRPr lang="fr-FR" sz="1600" b="1" dirty="0"/>
          </a:p>
        </p:txBody>
      </p:sp>
      <p:sp>
        <p:nvSpPr>
          <p:cNvPr id="9" name="ZoneTexte 8"/>
          <p:cNvSpPr txBox="1"/>
          <p:nvPr/>
        </p:nvSpPr>
        <p:spPr>
          <a:xfrm>
            <a:off x="4355976" y="2988241"/>
            <a:ext cx="102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smtClean="0"/>
              <a:t>Requêtes </a:t>
            </a:r>
          </a:p>
          <a:p>
            <a:pPr algn="ctr"/>
            <a:r>
              <a:rPr lang="fr-BE" sz="1600" b="1" dirty="0" smtClean="0"/>
              <a:t>SQL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46727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re 3"/>
          <p:cNvSpPr/>
          <p:nvPr/>
        </p:nvSpPr>
        <p:spPr>
          <a:xfrm>
            <a:off x="3347864" y="4095074"/>
            <a:ext cx="2088232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>
            <a:stCxn id="35" idx="2"/>
            <a:endCxn id="4" idx="1"/>
          </p:cNvCxnSpPr>
          <p:nvPr/>
        </p:nvCxnSpPr>
        <p:spPr>
          <a:xfrm>
            <a:off x="4390787" y="2585100"/>
            <a:ext cx="1193" cy="150997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355976" y="2988241"/>
            <a:ext cx="102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smtClean="0"/>
              <a:t>Requêtes </a:t>
            </a:r>
          </a:p>
          <a:p>
            <a:pPr algn="ctr"/>
            <a:r>
              <a:rPr lang="fr-BE" sz="1600" b="1" dirty="0" smtClean="0"/>
              <a:t>SQL</a:t>
            </a:r>
            <a:endParaRPr lang="fr-FR" sz="1600" b="1" dirty="0"/>
          </a:p>
        </p:txBody>
      </p:sp>
      <p:sp>
        <p:nvSpPr>
          <p:cNvPr id="34" name="Organigramme : Multidocument 33"/>
          <p:cNvSpPr/>
          <p:nvPr/>
        </p:nvSpPr>
        <p:spPr>
          <a:xfrm>
            <a:off x="683568" y="1268760"/>
            <a:ext cx="2088232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35" name="Organigramme : Multidocument 34"/>
          <p:cNvSpPr/>
          <p:nvPr/>
        </p:nvSpPr>
        <p:spPr>
          <a:xfrm>
            <a:off x="3491880" y="1268760"/>
            <a:ext cx="2088232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37" name="Organigramme : Multidocument 36"/>
          <p:cNvSpPr/>
          <p:nvPr/>
        </p:nvSpPr>
        <p:spPr>
          <a:xfrm>
            <a:off x="6300192" y="1268760"/>
            <a:ext cx="2088232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41" name="Connecteur droit avec flèche 40"/>
          <p:cNvCxnSpPr>
            <a:stCxn id="34" idx="2"/>
            <a:endCxn id="4" idx="2"/>
          </p:cNvCxnSpPr>
          <p:nvPr/>
        </p:nvCxnSpPr>
        <p:spPr>
          <a:xfrm>
            <a:off x="1582475" y="2585100"/>
            <a:ext cx="1765389" cy="23380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37" idx="2"/>
            <a:endCxn id="4" idx="4"/>
          </p:cNvCxnSpPr>
          <p:nvPr/>
        </p:nvCxnSpPr>
        <p:spPr>
          <a:xfrm flipH="1">
            <a:off x="5436096" y="2585100"/>
            <a:ext cx="1763003" cy="23380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2170025" y="3111351"/>
            <a:ext cx="1031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err="1" smtClean="0"/>
              <a:t>Hibernate</a:t>
            </a:r>
            <a:endParaRPr lang="fr-FR" sz="1600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6116107" y="3111008"/>
            <a:ext cx="4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smtClean="0"/>
              <a:t>JPA</a:t>
            </a:r>
            <a:endParaRPr lang="fr-FR" sz="1600" b="1" dirty="0"/>
          </a:p>
        </p:txBody>
      </p:sp>
    </p:spTree>
    <p:extLst>
      <p:ext uri="{BB962C8B-B14F-4D97-AF65-F5344CB8AC3E}">
        <p14:creationId xmlns:p14="http://schemas.microsoft.com/office/powerpoint/2010/main" val="332594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ylindre 3"/>
          <p:cNvSpPr/>
          <p:nvPr/>
        </p:nvSpPr>
        <p:spPr>
          <a:xfrm>
            <a:off x="3347864" y="4095074"/>
            <a:ext cx="2088232" cy="1656184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>
                <a:solidFill>
                  <a:schemeClr val="tx1"/>
                </a:solidFill>
              </a:rPr>
              <a:t>b</a:t>
            </a:r>
            <a:r>
              <a:rPr lang="fr-BE" sz="2000" b="1" dirty="0" smtClean="0">
                <a:solidFill>
                  <a:schemeClr val="tx1"/>
                </a:solidFill>
              </a:rPr>
              <a:t>ase de données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8" name="Connecteur droit avec flèche 7"/>
          <p:cNvCxnSpPr>
            <a:stCxn id="35" idx="2"/>
            <a:endCxn id="4" idx="1"/>
          </p:cNvCxnSpPr>
          <p:nvPr/>
        </p:nvCxnSpPr>
        <p:spPr>
          <a:xfrm>
            <a:off x="4390787" y="2585100"/>
            <a:ext cx="1193" cy="1509974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331815" y="2988241"/>
            <a:ext cx="8162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smtClean="0"/>
              <a:t>SQL </a:t>
            </a:r>
          </a:p>
          <a:p>
            <a:pPr algn="ctr"/>
            <a:r>
              <a:rPr lang="fr-BE" sz="1600" b="1" dirty="0" err="1" smtClean="0"/>
              <a:t>queries</a:t>
            </a:r>
            <a:endParaRPr lang="fr-FR" sz="1600" b="1" dirty="0"/>
          </a:p>
        </p:txBody>
      </p:sp>
      <p:sp>
        <p:nvSpPr>
          <p:cNvPr id="34" name="Organigramme : Multidocument 33"/>
          <p:cNvSpPr/>
          <p:nvPr/>
        </p:nvSpPr>
        <p:spPr>
          <a:xfrm>
            <a:off x="683568" y="1268760"/>
            <a:ext cx="2088232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35" name="Organigramme : Multidocument 34"/>
          <p:cNvSpPr/>
          <p:nvPr/>
        </p:nvSpPr>
        <p:spPr>
          <a:xfrm>
            <a:off x="3491880" y="1268760"/>
            <a:ext cx="2088232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37" name="Organigramme : Multidocument 36"/>
          <p:cNvSpPr/>
          <p:nvPr/>
        </p:nvSpPr>
        <p:spPr>
          <a:xfrm>
            <a:off x="6300192" y="1268760"/>
            <a:ext cx="2088232" cy="1368152"/>
          </a:xfrm>
          <a:prstGeom prst="flowChartMultidocumen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 b="1" dirty="0" smtClean="0">
                <a:solidFill>
                  <a:schemeClr val="tx1"/>
                </a:solidFill>
              </a:rPr>
              <a:t>programmes</a:t>
            </a:r>
            <a:endParaRPr lang="en-GB" sz="2000" b="1" dirty="0">
              <a:solidFill>
                <a:schemeClr val="tx1"/>
              </a:solidFill>
            </a:endParaRPr>
          </a:p>
        </p:txBody>
      </p:sp>
      <p:cxnSp>
        <p:nvCxnSpPr>
          <p:cNvPr id="41" name="Connecteur droit avec flèche 40"/>
          <p:cNvCxnSpPr>
            <a:stCxn id="34" idx="2"/>
            <a:endCxn id="4" idx="2"/>
          </p:cNvCxnSpPr>
          <p:nvPr/>
        </p:nvCxnSpPr>
        <p:spPr>
          <a:xfrm>
            <a:off x="1582475" y="2585100"/>
            <a:ext cx="1765389" cy="23380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>
            <a:stCxn id="37" idx="2"/>
            <a:endCxn id="4" idx="4"/>
          </p:cNvCxnSpPr>
          <p:nvPr/>
        </p:nvCxnSpPr>
        <p:spPr>
          <a:xfrm flipH="1">
            <a:off x="5436096" y="2585100"/>
            <a:ext cx="1763003" cy="2338066"/>
          </a:xfrm>
          <a:prstGeom prst="straightConnector1">
            <a:avLst/>
          </a:prstGeom>
          <a:ln w="28575">
            <a:headEnd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ZoneTexte 43"/>
          <p:cNvSpPr txBox="1"/>
          <p:nvPr/>
        </p:nvSpPr>
        <p:spPr>
          <a:xfrm>
            <a:off x="2170025" y="3111351"/>
            <a:ext cx="1031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err="1" smtClean="0"/>
              <a:t>Hibernate</a:t>
            </a:r>
            <a:endParaRPr lang="fr-FR" sz="1600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6116107" y="3111008"/>
            <a:ext cx="472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600" b="1" dirty="0" smtClean="0"/>
              <a:t>JPA</a:t>
            </a:r>
            <a:endParaRPr lang="fr-FR" sz="1600" b="1" dirty="0"/>
          </a:p>
        </p:txBody>
      </p:sp>
      <p:grpSp>
        <p:nvGrpSpPr>
          <p:cNvPr id="12" name="Groupe 11"/>
          <p:cNvGrpSpPr/>
          <p:nvPr/>
        </p:nvGrpSpPr>
        <p:grpSpPr>
          <a:xfrm>
            <a:off x="2450396" y="2153010"/>
            <a:ext cx="4065820" cy="2536130"/>
            <a:chOff x="1660432" y="2283274"/>
            <a:chExt cx="5377565" cy="3493123"/>
          </a:xfrm>
        </p:grpSpPr>
        <p:pic>
          <p:nvPicPr>
            <p:cNvPr id="13" name="Picture 4" descr="Résultat de recherche d'images pour &quot;papyrus icon&quot;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0432" y="2283274"/>
              <a:ext cx="5377565" cy="3493123"/>
            </a:xfrm>
            <a:prstGeom prst="rect">
              <a:avLst/>
            </a:prstGeom>
            <a:noFill/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ZoneTexte 13"/>
            <p:cNvSpPr txBox="1"/>
            <p:nvPr/>
          </p:nvSpPr>
          <p:spPr>
            <a:xfrm>
              <a:off x="2299609" y="3189149"/>
              <a:ext cx="4452669" cy="2034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“ Un </a:t>
              </a:r>
              <a:r>
                <a:rPr lang="en-US" dirty="0" err="1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système</a:t>
              </a:r>
              <a:r>
                <a:rPr lang="en-US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 </a:t>
              </a:r>
              <a:r>
                <a:rPr lang="en-US" b="1" dirty="0" err="1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hétérogène</a:t>
              </a:r>
              <a:r>
                <a:rPr lang="en-US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 </a:t>
              </a:r>
              <a:r>
                <a:rPr lang="en-US" dirty="0" err="1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est</a:t>
              </a:r>
              <a:r>
                <a:rPr lang="en-US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 un </a:t>
              </a:r>
              <a:r>
                <a:rPr lang="en-US" dirty="0" err="1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système</a:t>
              </a:r>
              <a:r>
                <a:rPr lang="en-US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 </a:t>
              </a:r>
              <a:r>
                <a:rPr lang="en-US" dirty="0" err="1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utilisant</a:t>
              </a:r>
              <a:r>
                <a:rPr lang="en-US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 </a:t>
              </a:r>
              <a:r>
                <a:rPr lang="en-US" b="1" dirty="0" err="1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plusieurs</a:t>
              </a:r>
              <a:r>
                <a:rPr lang="en-US" b="1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 technologies</a:t>
              </a:r>
              <a:r>
                <a:rPr lang="en-US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 pour </a:t>
              </a:r>
              <a:r>
                <a:rPr lang="en-US" dirty="0" err="1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accèder</a:t>
              </a:r>
              <a:r>
                <a:rPr lang="en-US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 à la base de </a:t>
              </a:r>
              <a:r>
                <a:rPr lang="en-US" dirty="0" err="1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données</a:t>
              </a:r>
              <a:r>
                <a:rPr lang="fr-BE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 </a:t>
              </a:r>
              <a:r>
                <a:rPr lang="en-US" dirty="0" smtClean="0">
                  <a:latin typeface="Bookman Old Style" panose="02050604050505020204" pitchFamily="18" charset="0"/>
                  <a:cs typeface="Andalus" panose="02020603050405020304" pitchFamily="18" charset="-78"/>
                </a:rPr>
                <a:t>”</a:t>
              </a:r>
              <a:endParaRPr lang="fr-FR" b="1" dirty="0">
                <a:latin typeface="Bookman Old Style" panose="02050604050505020204" pitchFamily="18" charset="0"/>
                <a:cs typeface="Andalus" panose="02020603050405020304" pitchFamily="18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8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ésultat de recherche d'images pour &quot;master yoda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332656" y="0"/>
            <a:ext cx="111210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rot="10800000" flipH="1">
            <a:off x="-647450" y="-747464"/>
            <a:ext cx="10692058" cy="758451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8000">
                <a:schemeClr val="tx1">
                  <a:alpha val="0"/>
                </a:schemeClr>
              </a:gs>
              <a:gs pos="56000">
                <a:schemeClr val="tx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ZoneTexte 3"/>
          <p:cNvSpPr txBox="1"/>
          <p:nvPr/>
        </p:nvSpPr>
        <p:spPr>
          <a:xfrm>
            <a:off x="1115615" y="3136900"/>
            <a:ext cx="70567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BE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Maitriser </a:t>
            </a:r>
          </a:p>
          <a:p>
            <a:pPr algn="r"/>
            <a:r>
              <a:rPr lang="fr-BE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Chaque </a:t>
            </a:r>
          </a:p>
          <a:p>
            <a:pPr algn="r"/>
            <a:r>
              <a:rPr lang="fr-BE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technologie </a:t>
            </a:r>
          </a:p>
          <a:p>
            <a:pPr algn="r"/>
            <a:r>
              <a:rPr lang="fr-BE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stellar" panose="020A0402060406010301" pitchFamily="18" charset="0"/>
              </a:rPr>
              <a:t>tu devras</a:t>
            </a:r>
            <a:endParaRPr lang="fr-FR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stellar" panose="020A0402060406010301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50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39552" y="188640"/>
            <a:ext cx="910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Analyser, Comprendre et Supporter</a:t>
            </a:r>
          </a:p>
          <a:p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L’Evolution des Systèmes logiciels</a:t>
            </a:r>
            <a:r>
              <a:rPr lang="fr-B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Dynamiques et </a:t>
            </a:r>
          </a:p>
          <a:p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Hétérogènes manipulant intensivement les données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07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39552" y="188640"/>
            <a:ext cx="910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Analyser, Comprendre et Supporter</a:t>
            </a:r>
          </a:p>
          <a:p>
            <a:r>
              <a:rPr lang="fr-BE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L’Evolution des Systèmes logiciels</a:t>
            </a:r>
            <a:r>
              <a:rPr lang="fr-B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Dynamiques et </a:t>
            </a:r>
          </a:p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Hétérogènes manipulant intensivement les données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8" descr="http://centermarketing.com/blog/wp-content/uploads/2014/12/evolution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0" r="24500"/>
          <a:stretch/>
        </p:blipFill>
        <p:spPr bwMode="auto">
          <a:xfrm>
            <a:off x="611880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36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39552" y="188640"/>
            <a:ext cx="910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Analyser, Comprendre et Supporter</a:t>
            </a:r>
          </a:p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L’Evolution des Systèmes logiciels</a:t>
            </a:r>
            <a:r>
              <a:rPr lang="fr-BE" sz="28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Dynamiques et </a:t>
            </a:r>
          </a:p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Hétérogènes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BE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manipulant intensivement les données</a:t>
            </a:r>
            <a:endParaRPr lang="fr-F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3" name="Picture 8" descr="http://centermarketing.com/blog/wp-content/uploads/2014/12/evolution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0" r="24500"/>
          <a:stretch/>
        </p:blipFill>
        <p:spPr bwMode="auto">
          <a:xfrm>
            <a:off x="611880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ésultat de recherche d'images pour &quot;atmosphère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8" r="29909"/>
          <a:stretch/>
        </p:blipFill>
        <p:spPr bwMode="auto">
          <a:xfrm>
            <a:off x="2628064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89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39552" y="188640"/>
            <a:ext cx="910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Analyser, Comprendre et Supporter</a:t>
            </a:r>
          </a:p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L’Evolution des Systèmes logiciels</a:t>
            </a:r>
            <a:r>
              <a:rPr lang="fr-B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BE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Dynamiques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et </a:t>
            </a:r>
          </a:p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Hétérogènes manipulant intensivement les données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8" descr="http://centermarketing.com/blog/wp-content/uploads/2014/12/evolution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0" r="24500"/>
          <a:stretch/>
        </p:blipFill>
        <p:spPr bwMode="auto">
          <a:xfrm>
            <a:off x="611880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ésultat de recherche d'images pour &quot;Toothed wheel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1" r="24157"/>
          <a:stretch/>
        </p:blipFill>
        <p:spPr bwMode="auto">
          <a:xfrm>
            <a:off x="4644248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ésultat de recherche d'images pour &quot;atmosphère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8" r="29909"/>
          <a:stretch/>
        </p:blipFill>
        <p:spPr bwMode="auto">
          <a:xfrm>
            <a:off x="2628064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4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/>
          <p:cNvGrpSpPr/>
          <p:nvPr/>
        </p:nvGrpSpPr>
        <p:grpSpPr>
          <a:xfrm>
            <a:off x="1036800" y="692696"/>
            <a:ext cx="3707976" cy="5562000"/>
            <a:chOff x="251520" y="548680"/>
            <a:chExt cx="3707976" cy="5562000"/>
          </a:xfrm>
        </p:grpSpPr>
        <p:sp>
          <p:nvSpPr>
            <p:cNvPr id="7" name="Rectangle 21"/>
            <p:cNvSpPr>
              <a:spLocks noChangeArrowheads="1"/>
            </p:cNvSpPr>
            <p:nvPr/>
          </p:nvSpPr>
          <p:spPr bwMode="auto">
            <a:xfrm>
              <a:off x="251520" y="548680"/>
              <a:ext cx="3707975" cy="5562000"/>
            </a:xfrm>
            <a:prstGeom prst="rect">
              <a:avLst/>
            </a:prstGeom>
            <a:solidFill>
              <a:srgbClr val="EAEAEA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EAEAEA"/>
              </a:extrusion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pPr>
                <a:defRPr/>
              </a:pPr>
              <a:endParaRPr lang="fr-BE">
                <a:cs typeface="+mn-cs"/>
              </a:endParaRPr>
            </a:p>
          </p:txBody>
        </p:sp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4724" y="548710"/>
              <a:ext cx="3694772" cy="554580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2" name="Rectangle 1"/>
          <p:cNvSpPr/>
          <p:nvPr/>
        </p:nvSpPr>
        <p:spPr>
          <a:xfrm>
            <a:off x="1164154" y="1772816"/>
            <a:ext cx="3384376" cy="8640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00" y="1845524"/>
            <a:ext cx="3093071" cy="6624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8587" y="1845524"/>
            <a:ext cx="3169284" cy="678722"/>
          </a:xfrm>
          <a:prstGeom prst="rect">
            <a:avLst/>
          </a:prstGeom>
        </p:spPr>
      </p:pic>
      <p:sp>
        <p:nvSpPr>
          <p:cNvPr id="17" name="Rectangle à coins arrondis 16"/>
          <p:cNvSpPr/>
          <p:nvPr/>
        </p:nvSpPr>
        <p:spPr>
          <a:xfrm>
            <a:off x="1656000" y="1980000"/>
            <a:ext cx="2810367" cy="206863"/>
          </a:xfrm>
          <a:prstGeom prst="roundRect">
            <a:avLst/>
          </a:prstGeom>
          <a:solidFill>
            <a:schemeClr val="accent1">
              <a:alpha val="24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109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539552" y="188640"/>
            <a:ext cx="910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Analyser, Comprendre et Supporter</a:t>
            </a:r>
          </a:p>
          <a:p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L’Evolution des Systèmes logiciels</a:t>
            </a:r>
            <a:r>
              <a:rPr lang="fr-BE" sz="28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 </a:t>
            </a:r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Dynamiques et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</a:p>
          <a:p>
            <a:r>
              <a:rPr lang="fr-BE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Hétérogènes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BE" sz="2800" b="1" dirty="0" smtClean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manipulant intensivement les données</a:t>
            </a:r>
            <a:endParaRPr lang="fr-FR" sz="2800" b="1" dirty="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pic>
        <p:nvPicPr>
          <p:cNvPr id="3" name="Picture 8" descr="http://centermarketing.com/blog/wp-content/uploads/2014/12/evolution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0" r="24500"/>
          <a:stretch/>
        </p:blipFill>
        <p:spPr bwMode="auto">
          <a:xfrm>
            <a:off x="611880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ésultat de recherche d'images pour &quot;Toothed wheel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1" r="24157"/>
          <a:stretch/>
        </p:blipFill>
        <p:spPr bwMode="auto">
          <a:xfrm>
            <a:off x="4644248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Résultat de recherche d'images pour &quot;paon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4" r="16875"/>
          <a:stretch/>
        </p:blipFill>
        <p:spPr bwMode="auto">
          <a:xfrm>
            <a:off x="6660432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ésultat de recherche d'images pour &quot;atmosphère&quot;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8" r="29909"/>
          <a:stretch/>
        </p:blipFill>
        <p:spPr bwMode="auto">
          <a:xfrm>
            <a:off x="2628064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78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 descr="http://centermarketing.com/blog/wp-content/uploads/2014/12/evolution.jpg"/>
          <p:cNvPicPr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0" r="24500"/>
          <a:stretch/>
        </p:blipFill>
        <p:spPr bwMode="auto">
          <a:xfrm>
            <a:off x="611880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ésultat de recherche d'images pour &quot;Toothed wheel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1" r="24157"/>
          <a:stretch/>
        </p:blipFill>
        <p:spPr bwMode="auto">
          <a:xfrm>
            <a:off x="4644248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Résultat de recherche d'images pour &quot;paon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74" r="16875"/>
          <a:stretch/>
        </p:blipFill>
        <p:spPr bwMode="auto">
          <a:xfrm>
            <a:off x="6660432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ésultat de recherche d'images pour &quot;atmosphère&quot;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58" r="29909"/>
          <a:stretch/>
        </p:blipFill>
        <p:spPr bwMode="auto">
          <a:xfrm>
            <a:off x="2628064" y="2204864"/>
            <a:ext cx="1800000" cy="3600000"/>
          </a:xfrm>
          <a:prstGeom prst="rect">
            <a:avLst/>
          </a:prstGeom>
          <a:noFill/>
          <a:effectLst>
            <a:reflection blurRad="6350" stA="43000" endPos="23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539552" y="188640"/>
            <a:ext cx="9108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Analyser, Comprendre et Supporter</a:t>
            </a:r>
          </a:p>
          <a:p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L’Evolution des Systèmes logiciels</a:t>
            </a:r>
            <a:r>
              <a:rPr lang="fr-BE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</a:t>
            </a:r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Dynamiques et </a:t>
            </a:r>
          </a:p>
          <a:p>
            <a:r>
              <a:rPr lang="fr-BE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Hétérogènes manipulant intensivement les données</a:t>
            </a:r>
            <a:endParaRPr lang="fr-F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1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547664" y="2600126"/>
            <a:ext cx="6048672" cy="0"/>
          </a:xfrm>
          <a:prstGeom prst="line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7200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923928" y="1850429"/>
            <a:ext cx="131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 smtClean="0"/>
              <a:t>PRESENT</a:t>
            </a:r>
            <a:endParaRPr lang="fr-FR" sz="2400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205172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9228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Notre Plan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64068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547664" y="2600126"/>
            <a:ext cx="6048672" cy="0"/>
          </a:xfrm>
          <a:prstGeom prst="line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7200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923928" y="1850429"/>
            <a:ext cx="131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 smtClean="0"/>
              <a:t>PRESENT</a:t>
            </a:r>
            <a:endParaRPr lang="fr-FR" sz="2400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205172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9228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20061700">
            <a:off x="248882" y="3264174"/>
            <a:ext cx="3114000" cy="3024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6" descr="Résultat de recherche d'images pour &quot;flying pyramid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0094" b="1814"/>
          <a:stretch/>
        </p:blipFill>
        <p:spPr bwMode="auto">
          <a:xfrm rot="20061700">
            <a:off x="281503" y="3302110"/>
            <a:ext cx="3045699" cy="2952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Notre Plan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80986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547664" y="2600126"/>
            <a:ext cx="6048672" cy="0"/>
          </a:xfrm>
          <a:prstGeom prst="line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7200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923928" y="1850429"/>
            <a:ext cx="131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 smtClean="0"/>
              <a:t>PRESENT</a:t>
            </a:r>
            <a:endParaRPr lang="fr-FR" sz="2400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205172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9228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20061700">
            <a:off x="248882" y="3264174"/>
            <a:ext cx="3114000" cy="3024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6" descr="Résultat de recherche d'images pour &quot;flying pyramid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0094" b="1814"/>
          <a:stretch/>
        </p:blipFill>
        <p:spPr bwMode="auto">
          <a:xfrm rot="20061700">
            <a:off x="281503" y="3302110"/>
            <a:ext cx="3045699" cy="2952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0073368">
            <a:off x="3124445" y="3267101"/>
            <a:ext cx="3114000" cy="3024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3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t="15732" r="11968" b="10785"/>
          <a:stretch/>
        </p:blipFill>
        <p:spPr bwMode="auto">
          <a:xfrm rot="20073368">
            <a:off x="3159536" y="3304637"/>
            <a:ext cx="3045600" cy="2952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Notre Plan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551820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cteur droit 4"/>
          <p:cNvCxnSpPr/>
          <p:nvPr/>
        </p:nvCxnSpPr>
        <p:spPr>
          <a:xfrm>
            <a:off x="1547664" y="2600126"/>
            <a:ext cx="6048672" cy="0"/>
          </a:xfrm>
          <a:prstGeom prst="line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457200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3923928" y="1850429"/>
            <a:ext cx="1319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 dirty="0" smtClean="0"/>
              <a:t>PRESENT</a:t>
            </a:r>
            <a:endParaRPr lang="fr-FR" sz="2400" b="1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205172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>
            <a:off x="7092280" y="2312094"/>
            <a:ext cx="0" cy="576064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 rot="20061700">
            <a:off x="248882" y="3264174"/>
            <a:ext cx="3114000" cy="3024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6" descr="Résultat de recherche d'images pour &quot;flying pyramid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0094" b="1814"/>
          <a:stretch/>
        </p:blipFill>
        <p:spPr bwMode="auto">
          <a:xfrm rot="20061700">
            <a:off x="281503" y="3302110"/>
            <a:ext cx="3045699" cy="2952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 rot="20073368">
            <a:off x="3124445" y="3267101"/>
            <a:ext cx="3114000" cy="3024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Picture 3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22" t="15732" r="11968" b="10785"/>
          <a:stretch/>
        </p:blipFill>
        <p:spPr bwMode="auto">
          <a:xfrm rot="20073368">
            <a:off x="3159536" y="3304637"/>
            <a:ext cx="3045600" cy="29520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18"/>
          <p:cNvSpPr/>
          <p:nvPr/>
        </p:nvSpPr>
        <p:spPr>
          <a:xfrm rot="20112577">
            <a:off x="5929250" y="3249621"/>
            <a:ext cx="3114000" cy="302400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Picture 2" descr="Résultat de recherche d'images pour &quot;crystal ball&quot;"/>
          <p:cNvPicPr>
            <a:picLocks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8" r="26043"/>
          <a:stretch/>
        </p:blipFill>
        <p:spPr bwMode="auto">
          <a:xfrm rot="20112577">
            <a:off x="5969776" y="3290400"/>
            <a:ext cx="3045600" cy="29520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Notre Plan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9499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ésultat de recherche d'images pour &quot;flying pyramid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20094" b="1814"/>
          <a:stretch/>
        </p:blipFill>
        <p:spPr bwMode="auto">
          <a:xfrm>
            <a:off x="2123728" y="0"/>
            <a:ext cx="7020000" cy="6848624"/>
          </a:xfrm>
          <a:prstGeom prst="rect">
            <a:avLst/>
          </a:prstGeom>
          <a:noFill/>
          <a:effectLst>
            <a:glow rad="127000">
              <a:schemeClr val="tx1"/>
            </a:glo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" y="-3368"/>
            <a:ext cx="363589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251520" y="2251898"/>
            <a:ext cx="424847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Part II</a:t>
            </a:r>
            <a:endParaRPr lang="fr-BE" sz="5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  <a:p>
            <a:r>
              <a:rPr lang="fr-BE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Explorer le Passé</a:t>
            </a:r>
            <a:endParaRPr lang="fr-FR" sz="4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86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55576" y="2564904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i="1" dirty="0" smtClean="0"/>
              <a:t>RQ1: </a:t>
            </a:r>
            <a:r>
              <a:rPr lang="en-US" sz="2400" i="1" dirty="0" err="1" smtClean="0"/>
              <a:t>Analyser</a:t>
            </a:r>
            <a:r>
              <a:rPr lang="en-US" sz="2400" i="1" dirty="0" smtClean="0"/>
              <a:t> le passé d’un </a:t>
            </a:r>
            <a:r>
              <a:rPr lang="en-US" sz="2400" i="1" dirty="0" err="1" smtClean="0"/>
              <a:t>système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peut-il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faciliter</a:t>
            </a:r>
            <a:r>
              <a:rPr lang="en-US" sz="2400" i="1" dirty="0" smtClean="0"/>
              <a:t> les </a:t>
            </a:r>
            <a:r>
              <a:rPr lang="en-US" sz="2400" i="1" dirty="0" err="1" smtClean="0"/>
              <a:t>futurs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développements</a:t>
            </a:r>
            <a:r>
              <a:rPr lang="en-US" sz="2400" i="1" dirty="0" smtClean="0"/>
              <a:t>?</a:t>
            </a:r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95421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e 77"/>
          <p:cNvGrpSpPr/>
          <p:nvPr/>
        </p:nvGrpSpPr>
        <p:grpSpPr>
          <a:xfrm>
            <a:off x="7468510" y="1772816"/>
            <a:ext cx="1610355" cy="3627355"/>
            <a:chOff x="323526" y="1268760"/>
            <a:chExt cx="2592290" cy="4563459"/>
          </a:xfrm>
        </p:grpSpPr>
        <p:sp>
          <p:nvSpPr>
            <p:cNvPr id="79" name="Cylindre 78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Organigramme : Multidocument 80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 smtClean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Connecteur droit 81"/>
            <p:cNvCxnSpPr>
              <a:endCxn id="79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>
              <a:stCxn id="79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543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/>
          <p:cNvGrpSpPr/>
          <p:nvPr/>
        </p:nvGrpSpPr>
        <p:grpSpPr>
          <a:xfrm>
            <a:off x="18000" y="1772816"/>
            <a:ext cx="1610355" cy="3627355"/>
            <a:chOff x="323526" y="1268760"/>
            <a:chExt cx="2592290" cy="4563459"/>
          </a:xfrm>
        </p:grpSpPr>
        <p:sp>
          <p:nvSpPr>
            <p:cNvPr id="4" name="Cylindre 3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base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rganigramme : Multidocument 5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Connecteur droit 6"/>
            <p:cNvCxnSpPr>
              <a:endCxn id="4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>
              <a:stCxn id="4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2514459" y="1772816"/>
            <a:ext cx="1610355" cy="3627355"/>
            <a:chOff x="323526" y="1268760"/>
            <a:chExt cx="2592290" cy="4563459"/>
          </a:xfrm>
        </p:grpSpPr>
        <p:sp>
          <p:nvSpPr>
            <p:cNvPr id="25" name="Cylindre 24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à coins arrondis 25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rganigramme : Multidocument 26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/>
            <p:cNvCxnSpPr>
              <a:endCxn id="25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5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Connecteur droit avec flèche 43"/>
          <p:cNvCxnSpPr>
            <a:stCxn id="5" idx="3"/>
            <a:endCxn id="26" idx="1"/>
          </p:cNvCxnSpPr>
          <p:nvPr/>
        </p:nvCxnSpPr>
        <p:spPr>
          <a:xfrm>
            <a:off x="1589489" y="2030383"/>
            <a:ext cx="92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526400" y="1768772"/>
            <a:ext cx="1057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/>
              <a:t>modifications</a:t>
            </a:r>
            <a:endParaRPr lang="fr-FR" sz="1200" b="1" dirty="0"/>
          </a:p>
        </p:txBody>
      </p:sp>
      <p:grpSp>
        <p:nvGrpSpPr>
          <p:cNvPr id="72" name="Groupe 71"/>
          <p:cNvGrpSpPr/>
          <p:nvPr/>
        </p:nvGrpSpPr>
        <p:grpSpPr>
          <a:xfrm>
            <a:off x="4972051" y="1772816"/>
            <a:ext cx="1610355" cy="3627355"/>
            <a:chOff x="323526" y="1268760"/>
            <a:chExt cx="2592290" cy="4563459"/>
          </a:xfrm>
        </p:grpSpPr>
        <p:sp>
          <p:nvSpPr>
            <p:cNvPr id="73" name="Cylindre 72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à coins arrondis 73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Organigramme : Multidocument 74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necteur droit 75"/>
            <p:cNvCxnSpPr>
              <a:endCxn id="73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>
              <a:stCxn id="73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e 77"/>
          <p:cNvGrpSpPr/>
          <p:nvPr/>
        </p:nvGrpSpPr>
        <p:grpSpPr>
          <a:xfrm>
            <a:off x="7468510" y="1772816"/>
            <a:ext cx="1610355" cy="3627355"/>
            <a:chOff x="323526" y="1268760"/>
            <a:chExt cx="2592290" cy="4563459"/>
          </a:xfrm>
        </p:grpSpPr>
        <p:sp>
          <p:nvSpPr>
            <p:cNvPr id="79" name="Cylindre 78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Organigramme : Multidocument 80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Connecteur droit 81"/>
            <p:cNvCxnSpPr>
              <a:endCxn id="79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>
              <a:stCxn id="79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Connecteur droit avec flèche 83"/>
          <p:cNvCxnSpPr>
            <a:stCxn id="74" idx="3"/>
            <a:endCxn id="80" idx="1"/>
          </p:cNvCxnSpPr>
          <p:nvPr/>
        </p:nvCxnSpPr>
        <p:spPr>
          <a:xfrm>
            <a:off x="6543540" y="2030383"/>
            <a:ext cx="92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/>
          <p:cNvSpPr txBox="1"/>
          <p:nvPr/>
        </p:nvSpPr>
        <p:spPr>
          <a:xfrm>
            <a:off x="6480000" y="1768772"/>
            <a:ext cx="1057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/>
              <a:t>modifications</a:t>
            </a:r>
            <a:endParaRPr lang="fr-FR" sz="1200" b="1" dirty="0"/>
          </a:p>
        </p:txBody>
      </p:sp>
      <p:cxnSp>
        <p:nvCxnSpPr>
          <p:cNvPr id="96" name="Connecteur droit avec flèche 95"/>
          <p:cNvCxnSpPr>
            <a:stCxn id="26" idx="3"/>
            <a:endCxn id="74" idx="1"/>
          </p:cNvCxnSpPr>
          <p:nvPr/>
        </p:nvCxnSpPr>
        <p:spPr>
          <a:xfrm>
            <a:off x="4085948" y="2030383"/>
            <a:ext cx="88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/>
          <p:cNvSpPr txBox="1"/>
          <p:nvPr/>
        </p:nvSpPr>
        <p:spPr>
          <a:xfrm>
            <a:off x="3996000" y="1763977"/>
            <a:ext cx="1057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/>
              <a:t>modifications</a:t>
            </a:r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345629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87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ésultats de recherche d'images pour « software in our society »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11459" cy="705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56592" y="-4798808"/>
            <a:ext cx="12782550" cy="1183298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28000">
                <a:schemeClr val="tx1">
                  <a:alpha val="0"/>
                </a:schemeClr>
              </a:gs>
              <a:gs pos="95000">
                <a:schemeClr val="tx1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ZoneTexte 5"/>
          <p:cNvSpPr txBox="1"/>
          <p:nvPr/>
        </p:nvSpPr>
        <p:spPr>
          <a:xfrm>
            <a:off x="251520" y="481896"/>
            <a:ext cx="36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Aharoni" panose="02010803020104030203" pitchFamily="2" charset="-79"/>
              </a:rPr>
              <a:t>Le système logiciel est omniprésent dans notre société</a:t>
            </a:r>
            <a:endParaRPr lang="fr-FR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 panose="020B0503020202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0530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/>
          <p:cNvGrpSpPr/>
          <p:nvPr/>
        </p:nvGrpSpPr>
        <p:grpSpPr>
          <a:xfrm>
            <a:off x="18000" y="1772816"/>
            <a:ext cx="1610355" cy="3627355"/>
            <a:chOff x="323526" y="1268760"/>
            <a:chExt cx="2592290" cy="4563459"/>
          </a:xfrm>
        </p:grpSpPr>
        <p:sp>
          <p:nvSpPr>
            <p:cNvPr id="4" name="Cylindre 3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base de 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à coins arrondis 4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Organigramme : Multidocument 5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Connecteur droit 6"/>
            <p:cNvCxnSpPr>
              <a:endCxn id="4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avec flèche 7"/>
            <p:cNvCxnSpPr>
              <a:stCxn id="4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e 23"/>
          <p:cNvGrpSpPr/>
          <p:nvPr/>
        </p:nvGrpSpPr>
        <p:grpSpPr>
          <a:xfrm>
            <a:off x="2514459" y="1772816"/>
            <a:ext cx="1610355" cy="3627355"/>
            <a:chOff x="323526" y="1268760"/>
            <a:chExt cx="2592290" cy="4563459"/>
          </a:xfrm>
        </p:grpSpPr>
        <p:sp>
          <p:nvSpPr>
            <p:cNvPr id="25" name="Cylindre 24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à coins arrondis 25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Organigramme : Multidocument 26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necteur droit 27"/>
            <p:cNvCxnSpPr>
              <a:endCxn id="25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/>
            <p:cNvCxnSpPr>
              <a:stCxn id="25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Connecteur droit avec flèche 43"/>
          <p:cNvCxnSpPr>
            <a:stCxn id="5" idx="3"/>
            <a:endCxn id="26" idx="1"/>
          </p:cNvCxnSpPr>
          <p:nvPr/>
        </p:nvCxnSpPr>
        <p:spPr>
          <a:xfrm>
            <a:off x="1589489" y="2030383"/>
            <a:ext cx="92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/>
          <p:cNvSpPr txBox="1"/>
          <p:nvPr/>
        </p:nvSpPr>
        <p:spPr>
          <a:xfrm>
            <a:off x="1526400" y="1768772"/>
            <a:ext cx="1057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/>
              <a:t>modifications</a:t>
            </a:r>
            <a:endParaRPr lang="fr-FR" sz="1200" b="1" dirty="0"/>
          </a:p>
        </p:txBody>
      </p:sp>
      <p:grpSp>
        <p:nvGrpSpPr>
          <p:cNvPr id="72" name="Groupe 71"/>
          <p:cNvGrpSpPr/>
          <p:nvPr/>
        </p:nvGrpSpPr>
        <p:grpSpPr>
          <a:xfrm>
            <a:off x="4972051" y="1772816"/>
            <a:ext cx="1610355" cy="3627355"/>
            <a:chOff x="323526" y="1268760"/>
            <a:chExt cx="2592290" cy="4563459"/>
          </a:xfrm>
        </p:grpSpPr>
        <p:sp>
          <p:nvSpPr>
            <p:cNvPr id="73" name="Cylindre 72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à coins arrondis 73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Organigramme : Multidocument 74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necteur droit 75"/>
            <p:cNvCxnSpPr>
              <a:endCxn id="73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avec flèche 76"/>
            <p:cNvCxnSpPr>
              <a:stCxn id="73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e 77"/>
          <p:cNvGrpSpPr/>
          <p:nvPr/>
        </p:nvGrpSpPr>
        <p:grpSpPr>
          <a:xfrm>
            <a:off x="7468510" y="1772816"/>
            <a:ext cx="1610355" cy="3627355"/>
            <a:chOff x="323526" y="1268760"/>
            <a:chExt cx="2592290" cy="4563459"/>
          </a:xfrm>
        </p:grpSpPr>
        <p:sp>
          <p:nvSpPr>
            <p:cNvPr id="79" name="Cylindre 78"/>
            <p:cNvSpPr/>
            <p:nvPr/>
          </p:nvSpPr>
          <p:spPr>
            <a:xfrm>
              <a:off x="323528" y="2087803"/>
              <a:ext cx="2592288" cy="1656184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>
                  <a:solidFill>
                    <a:schemeClr val="tx1"/>
                  </a:solidFill>
                </a:rPr>
                <a:t>base de </a:t>
              </a:r>
              <a:r>
                <a:rPr lang="fr-BE" sz="2000" b="1" dirty="0" smtClean="0">
                  <a:solidFill>
                    <a:schemeClr val="tx1"/>
                  </a:solidFill>
                </a:rPr>
                <a:t>données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323528" y="1268760"/>
              <a:ext cx="2529724" cy="64807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2000" b="1" dirty="0" smtClean="0">
                  <a:solidFill>
                    <a:schemeClr val="tx1"/>
                  </a:solidFill>
                </a:rPr>
                <a:t>schéma</a:t>
              </a:r>
              <a:endParaRPr lang="en-GB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Organigramme : Multidocument 80"/>
            <p:cNvSpPr/>
            <p:nvPr/>
          </p:nvSpPr>
          <p:spPr>
            <a:xfrm>
              <a:off x="323526" y="4464067"/>
              <a:ext cx="2592289" cy="1368152"/>
            </a:xfrm>
            <a:prstGeom prst="flowChartMultidocumen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 dirty="0">
                  <a:solidFill>
                    <a:schemeClr val="tx1"/>
                  </a:solidFill>
                </a:rPr>
                <a:t>programmes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Connecteur droit 81"/>
            <p:cNvCxnSpPr>
              <a:endCxn id="79" idx="1"/>
            </p:cNvCxnSpPr>
            <p:nvPr/>
          </p:nvCxnSpPr>
          <p:spPr>
            <a:xfrm>
              <a:off x="1619670" y="1916832"/>
              <a:ext cx="2" cy="1709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cteur droit avec flèche 82"/>
            <p:cNvCxnSpPr>
              <a:stCxn id="79" idx="3"/>
            </p:cNvCxnSpPr>
            <p:nvPr/>
          </p:nvCxnSpPr>
          <p:spPr>
            <a:xfrm>
              <a:off x="1619672" y="3743987"/>
              <a:ext cx="0" cy="720000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4" name="Connecteur droit avec flèche 83"/>
          <p:cNvCxnSpPr>
            <a:stCxn id="74" idx="3"/>
            <a:endCxn id="80" idx="1"/>
          </p:cNvCxnSpPr>
          <p:nvPr/>
        </p:nvCxnSpPr>
        <p:spPr>
          <a:xfrm>
            <a:off x="6543540" y="2030383"/>
            <a:ext cx="92497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/>
          <p:cNvSpPr txBox="1"/>
          <p:nvPr/>
        </p:nvSpPr>
        <p:spPr>
          <a:xfrm>
            <a:off x="6480000" y="1768772"/>
            <a:ext cx="1057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/>
              <a:t>modifications</a:t>
            </a:r>
            <a:endParaRPr lang="fr-FR" sz="1200" b="1" dirty="0"/>
          </a:p>
        </p:txBody>
      </p:sp>
      <p:cxnSp>
        <p:nvCxnSpPr>
          <p:cNvPr id="96" name="Connecteur droit avec flèche 95"/>
          <p:cNvCxnSpPr>
            <a:stCxn id="26" idx="3"/>
            <a:endCxn id="74" idx="1"/>
          </p:cNvCxnSpPr>
          <p:nvPr/>
        </p:nvCxnSpPr>
        <p:spPr>
          <a:xfrm>
            <a:off x="4085948" y="2030383"/>
            <a:ext cx="88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ZoneTexte 104"/>
          <p:cNvSpPr txBox="1"/>
          <p:nvPr/>
        </p:nvSpPr>
        <p:spPr>
          <a:xfrm>
            <a:off x="3996000" y="1763977"/>
            <a:ext cx="1057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200" b="1" dirty="0" smtClean="0"/>
              <a:t>modifications</a:t>
            </a:r>
            <a:endParaRPr lang="fr-FR" sz="1400" b="1" dirty="0"/>
          </a:p>
        </p:txBody>
      </p:sp>
      <p:pic>
        <p:nvPicPr>
          <p:cNvPr id="32" name="Picture 38" descr="lou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82" y="1065250"/>
            <a:ext cx="312647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8" descr="lou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77" y="1055696"/>
            <a:ext cx="312647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8" descr="lou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870" y="1065890"/>
            <a:ext cx="312647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561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55576" y="2564904"/>
            <a:ext cx="7465219" cy="1914128"/>
          </a:xfrm>
          <a:prstGeom prst="rect">
            <a:avLst/>
          </a:prstGeom>
          <a:ln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marL="0" indent="0" algn="ctr">
              <a:buNone/>
            </a:pPr>
            <a:r>
              <a:rPr lang="en-US" sz="2400" i="1" dirty="0" smtClean="0"/>
              <a:t>RQ1.1: </a:t>
            </a:r>
            <a:r>
              <a:rPr lang="en-US" sz="2400" i="1" dirty="0" err="1"/>
              <a:t>Analyser</a:t>
            </a:r>
            <a:r>
              <a:rPr lang="en-US" sz="2400" i="1" dirty="0"/>
              <a:t> le </a:t>
            </a:r>
            <a:r>
              <a:rPr lang="en-US" sz="2400" i="1" dirty="0" smtClean="0"/>
              <a:t>passé du </a:t>
            </a:r>
            <a:r>
              <a:rPr lang="en-US" sz="2400" b="1" i="1" dirty="0" err="1" smtClean="0"/>
              <a:t>schéma</a:t>
            </a:r>
            <a:r>
              <a:rPr lang="en-US" sz="2400" b="1" i="1" dirty="0" smtClean="0"/>
              <a:t> de la base de </a:t>
            </a:r>
            <a:r>
              <a:rPr lang="en-US" sz="2400" b="1" i="1" dirty="0" err="1" smtClean="0"/>
              <a:t>données</a:t>
            </a:r>
            <a:r>
              <a:rPr lang="en-US" sz="2400" b="1" i="1" dirty="0" smtClean="0"/>
              <a:t> </a:t>
            </a:r>
            <a:r>
              <a:rPr lang="en-US" sz="2400" i="1" dirty="0" err="1"/>
              <a:t>peut-il</a:t>
            </a:r>
            <a:r>
              <a:rPr lang="en-US" sz="2400" i="1" dirty="0"/>
              <a:t> </a:t>
            </a:r>
            <a:r>
              <a:rPr lang="en-US" sz="2400" i="1" dirty="0" err="1"/>
              <a:t>faciliter</a:t>
            </a:r>
            <a:r>
              <a:rPr lang="en-US" sz="2400" i="1" dirty="0"/>
              <a:t> les </a:t>
            </a:r>
            <a:r>
              <a:rPr lang="en-US" sz="2400" i="1" dirty="0" err="1"/>
              <a:t>futurs</a:t>
            </a:r>
            <a:r>
              <a:rPr lang="en-US" sz="2400" i="1" dirty="0"/>
              <a:t> </a:t>
            </a:r>
            <a:r>
              <a:rPr lang="en-US" sz="2400" i="1" dirty="0" err="1" smtClean="0"/>
              <a:t>développements</a:t>
            </a:r>
            <a:r>
              <a:rPr lang="en-US" sz="2400" i="1" dirty="0" smtClean="0"/>
              <a:t> du </a:t>
            </a:r>
            <a:r>
              <a:rPr lang="en-US" sz="2400" i="1" dirty="0" err="1" smtClean="0"/>
              <a:t>système</a:t>
            </a:r>
            <a:r>
              <a:rPr lang="en-US" sz="2400" i="1" dirty="0" smtClean="0"/>
              <a:t>?</a:t>
            </a:r>
            <a:endParaRPr lang="en-US" sz="2400" i="1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400" i="1" dirty="0" smtClean="0"/>
          </a:p>
          <a:p>
            <a:pPr algn="just"/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73130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Notre Approche</a:t>
            </a:r>
            <a:endParaRPr lang="fr-FR" dirty="0"/>
          </a:p>
        </p:txBody>
      </p:sp>
      <p:sp>
        <p:nvSpPr>
          <p:cNvPr id="6" name="Organigramme : Disque magnétique 5"/>
          <p:cNvSpPr/>
          <p:nvPr/>
        </p:nvSpPr>
        <p:spPr>
          <a:xfrm>
            <a:off x="3779912" y="1268760"/>
            <a:ext cx="1368152" cy="113627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Software</a:t>
            </a:r>
          </a:p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21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Notre Approche</a:t>
            </a:r>
            <a:endParaRPr lang="fr-FR" dirty="0"/>
          </a:p>
        </p:txBody>
      </p:sp>
      <p:sp>
        <p:nvSpPr>
          <p:cNvPr id="6" name="Organigramme : Disque magnétique 5"/>
          <p:cNvSpPr/>
          <p:nvPr/>
        </p:nvSpPr>
        <p:spPr>
          <a:xfrm>
            <a:off x="3779912" y="1268760"/>
            <a:ext cx="1368152" cy="113627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Software</a:t>
            </a:r>
          </a:p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3" name="Carré corné 12"/>
          <p:cNvSpPr/>
          <p:nvPr/>
        </p:nvSpPr>
        <p:spPr>
          <a:xfrm>
            <a:off x="1619672" y="3269126"/>
            <a:ext cx="936104" cy="11521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Schéma</a:t>
            </a:r>
          </a:p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S1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4" name="Carré corné 13"/>
          <p:cNvSpPr/>
          <p:nvPr/>
        </p:nvSpPr>
        <p:spPr>
          <a:xfrm>
            <a:off x="3279902" y="3269126"/>
            <a:ext cx="936104" cy="11521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Schéma</a:t>
            </a:r>
          </a:p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S2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5" name="Carré corné 14"/>
          <p:cNvSpPr/>
          <p:nvPr/>
        </p:nvSpPr>
        <p:spPr>
          <a:xfrm>
            <a:off x="4936086" y="3269126"/>
            <a:ext cx="936104" cy="11521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Schéma S3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6" name="Carré corné 15"/>
          <p:cNvSpPr/>
          <p:nvPr/>
        </p:nvSpPr>
        <p:spPr>
          <a:xfrm>
            <a:off x="6592270" y="3269126"/>
            <a:ext cx="936104" cy="11521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Schéma Sn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9" name="Connecteur en angle 18"/>
          <p:cNvCxnSpPr>
            <a:stCxn id="6" idx="3"/>
            <a:endCxn id="13" idx="0"/>
          </p:cNvCxnSpPr>
          <p:nvPr/>
        </p:nvCxnSpPr>
        <p:spPr>
          <a:xfrm rot="5400000">
            <a:off x="2843808" y="1648946"/>
            <a:ext cx="864096" cy="2376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/>
          <p:cNvCxnSpPr>
            <a:stCxn id="6" idx="3"/>
            <a:endCxn id="14" idx="0"/>
          </p:cNvCxnSpPr>
          <p:nvPr/>
        </p:nvCxnSpPr>
        <p:spPr>
          <a:xfrm rot="5400000">
            <a:off x="3673923" y="2479061"/>
            <a:ext cx="864096" cy="7160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>
            <a:stCxn id="6" idx="3"/>
            <a:endCxn id="15" idx="0"/>
          </p:cNvCxnSpPr>
          <p:nvPr/>
        </p:nvCxnSpPr>
        <p:spPr>
          <a:xfrm rot="16200000" flipH="1">
            <a:off x="4502015" y="2367003"/>
            <a:ext cx="864096" cy="9401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>
            <a:stCxn id="6" idx="3"/>
            <a:endCxn id="16" idx="0"/>
          </p:cNvCxnSpPr>
          <p:nvPr/>
        </p:nvCxnSpPr>
        <p:spPr>
          <a:xfrm rot="16200000" flipH="1">
            <a:off x="5330107" y="1538911"/>
            <a:ext cx="864096" cy="25963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36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Notre Approche</a:t>
            </a:r>
            <a:endParaRPr lang="fr-FR" dirty="0"/>
          </a:p>
        </p:txBody>
      </p:sp>
      <p:sp>
        <p:nvSpPr>
          <p:cNvPr id="6" name="Organigramme : Disque magnétique 5"/>
          <p:cNvSpPr/>
          <p:nvPr/>
        </p:nvSpPr>
        <p:spPr>
          <a:xfrm>
            <a:off x="3779912" y="1268760"/>
            <a:ext cx="1368152" cy="1136270"/>
          </a:xfrm>
          <a:prstGeom prst="flowChartMagneticDisk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Software</a:t>
            </a:r>
          </a:p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Repository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3" name="Carré corné 12"/>
          <p:cNvSpPr/>
          <p:nvPr/>
        </p:nvSpPr>
        <p:spPr>
          <a:xfrm>
            <a:off x="1619672" y="3269126"/>
            <a:ext cx="936104" cy="11521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Schéma</a:t>
            </a:r>
          </a:p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S1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4" name="Carré corné 13"/>
          <p:cNvSpPr/>
          <p:nvPr/>
        </p:nvSpPr>
        <p:spPr>
          <a:xfrm>
            <a:off x="3279902" y="3269126"/>
            <a:ext cx="936104" cy="11521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Schéma</a:t>
            </a:r>
          </a:p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S2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5" name="Carré corné 14"/>
          <p:cNvSpPr/>
          <p:nvPr/>
        </p:nvSpPr>
        <p:spPr>
          <a:xfrm>
            <a:off x="4936086" y="3269126"/>
            <a:ext cx="936104" cy="11521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Schéma S3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6" name="Carré corné 15"/>
          <p:cNvSpPr/>
          <p:nvPr/>
        </p:nvSpPr>
        <p:spPr>
          <a:xfrm>
            <a:off x="6592270" y="3269126"/>
            <a:ext cx="936104" cy="11521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600" dirty="0" smtClean="0">
                <a:solidFill>
                  <a:schemeClr val="tx1"/>
                </a:solidFill>
              </a:rPr>
              <a:t>Schéma Sn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9" name="Connecteur en angle 18"/>
          <p:cNvCxnSpPr>
            <a:stCxn id="6" idx="3"/>
            <a:endCxn id="13" idx="0"/>
          </p:cNvCxnSpPr>
          <p:nvPr/>
        </p:nvCxnSpPr>
        <p:spPr>
          <a:xfrm rot="5400000">
            <a:off x="2843808" y="1648946"/>
            <a:ext cx="864096" cy="237626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en angle 20"/>
          <p:cNvCxnSpPr>
            <a:stCxn id="6" idx="3"/>
            <a:endCxn id="14" idx="0"/>
          </p:cNvCxnSpPr>
          <p:nvPr/>
        </p:nvCxnSpPr>
        <p:spPr>
          <a:xfrm rot="5400000">
            <a:off x="3673923" y="2479061"/>
            <a:ext cx="864096" cy="7160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en angle 23"/>
          <p:cNvCxnSpPr>
            <a:stCxn id="6" idx="3"/>
            <a:endCxn id="15" idx="0"/>
          </p:cNvCxnSpPr>
          <p:nvPr/>
        </p:nvCxnSpPr>
        <p:spPr>
          <a:xfrm rot="16200000" flipH="1">
            <a:off x="4502015" y="2367003"/>
            <a:ext cx="864096" cy="9401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en angle 26"/>
          <p:cNvCxnSpPr>
            <a:stCxn id="6" idx="3"/>
            <a:endCxn id="16" idx="0"/>
          </p:cNvCxnSpPr>
          <p:nvPr/>
        </p:nvCxnSpPr>
        <p:spPr>
          <a:xfrm rot="16200000" flipH="1">
            <a:off x="5330107" y="1538911"/>
            <a:ext cx="864096" cy="25963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rré corné 24"/>
          <p:cNvSpPr/>
          <p:nvPr/>
        </p:nvSpPr>
        <p:spPr>
          <a:xfrm>
            <a:off x="4101925" y="5192804"/>
            <a:ext cx="974132" cy="1152128"/>
          </a:xfrm>
          <a:prstGeom prst="foldedCorne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1400" b="1" dirty="0" smtClean="0">
                <a:solidFill>
                  <a:schemeClr val="tx1"/>
                </a:solidFill>
              </a:rPr>
              <a:t>Schéma Historique</a:t>
            </a:r>
            <a:endParaRPr lang="fr-FR" sz="1400" b="1" dirty="0">
              <a:solidFill>
                <a:schemeClr val="tx1"/>
              </a:solidFill>
            </a:endParaRPr>
          </a:p>
        </p:txBody>
      </p:sp>
      <p:sp>
        <p:nvSpPr>
          <p:cNvPr id="26" name="Rectangle avec flèche vers le bas 25"/>
          <p:cNvSpPr/>
          <p:nvPr/>
        </p:nvSpPr>
        <p:spPr>
          <a:xfrm>
            <a:off x="1615626" y="4637278"/>
            <a:ext cx="5908702" cy="504056"/>
          </a:xfrm>
          <a:prstGeom prst="downArrow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89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 Schéma Historique</a:t>
            </a:r>
            <a:endParaRPr lang="fr-FR" dirty="0"/>
          </a:p>
        </p:txBody>
      </p:sp>
      <p:grpSp>
        <p:nvGrpSpPr>
          <p:cNvPr id="40" name="Groupe 39"/>
          <p:cNvGrpSpPr/>
          <p:nvPr/>
        </p:nvGrpSpPr>
        <p:grpSpPr>
          <a:xfrm>
            <a:off x="728935" y="2204864"/>
            <a:ext cx="7459524" cy="4302026"/>
            <a:chOff x="80863" y="979500"/>
            <a:chExt cx="9885413" cy="5599398"/>
          </a:xfrm>
        </p:grpSpPr>
        <p:sp>
          <p:nvSpPr>
            <p:cNvPr id="5" name="Rectangle avec coins arrondis en diagonale 4"/>
            <p:cNvSpPr/>
            <p:nvPr/>
          </p:nvSpPr>
          <p:spPr>
            <a:xfrm>
              <a:off x="80863" y="980728"/>
              <a:ext cx="3186113" cy="223224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1703096" y="1016731"/>
              <a:ext cx="1585161" cy="48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Schéma S1</a:t>
              </a:r>
              <a:endParaRPr lang="fr-FR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58664" y="1545273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A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322760" y="1545273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B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86856" y="1548393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C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58664" y="1905313"/>
              <a:ext cx="72008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 smtClean="0">
                  <a:solidFill>
                    <a:schemeClr val="tx1"/>
                  </a:solidFill>
                </a:rPr>
                <a:t>A1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A2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22760" y="1905313"/>
              <a:ext cx="72008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 smtClean="0">
                  <a:solidFill>
                    <a:schemeClr val="tx1"/>
                  </a:solidFill>
                </a:rPr>
                <a:t>B1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86856" y="1905313"/>
              <a:ext cx="720080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>
                  <a:solidFill>
                    <a:schemeClr val="tx1"/>
                  </a:solidFill>
                </a:rPr>
                <a:t>C</a:t>
              </a:r>
              <a:r>
                <a:rPr lang="fr-BE" dirty="0" smtClean="0">
                  <a:solidFill>
                    <a:schemeClr val="tx1"/>
                  </a:solidFill>
                </a:rPr>
                <a:t>1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C2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C3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avec coins arrondis en diagonale 12"/>
            <p:cNvSpPr/>
            <p:nvPr/>
          </p:nvSpPr>
          <p:spPr>
            <a:xfrm>
              <a:off x="3419872" y="980728"/>
              <a:ext cx="3186113" cy="223224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5042106" y="1016731"/>
              <a:ext cx="1585161" cy="48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Schéma S2</a:t>
              </a:r>
              <a:endParaRPr lang="fr-FR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797673" y="1545273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A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661769" y="1545273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>
                  <a:solidFill>
                    <a:schemeClr val="tx1"/>
                  </a:solidFill>
                </a:rPr>
                <a:t>B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525865" y="1548393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D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797673" y="1903628"/>
              <a:ext cx="720080" cy="360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>
                  <a:solidFill>
                    <a:schemeClr val="tx1"/>
                  </a:solidFill>
                </a:rPr>
                <a:t>A</a:t>
              </a:r>
              <a:r>
                <a:rPr lang="fr-BE" dirty="0" smtClean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661769" y="1903628"/>
              <a:ext cx="72008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>
                  <a:solidFill>
                    <a:schemeClr val="tx1"/>
                  </a:solidFill>
                </a:rPr>
                <a:t>B</a:t>
              </a:r>
              <a:r>
                <a:rPr lang="fr-BE" dirty="0" smtClean="0">
                  <a:solidFill>
                    <a:schemeClr val="tx1"/>
                  </a:solidFill>
                </a:rPr>
                <a:t>1</a:t>
              </a:r>
            </a:p>
            <a:p>
              <a:r>
                <a:rPr lang="fr-BE" dirty="0">
                  <a:solidFill>
                    <a:schemeClr val="tx1"/>
                  </a:solidFill>
                </a:rPr>
                <a:t>B</a:t>
              </a:r>
              <a:r>
                <a:rPr lang="fr-BE" dirty="0" smtClean="0">
                  <a:solidFill>
                    <a:schemeClr val="tx1"/>
                  </a:solidFill>
                </a:rPr>
                <a:t>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525865" y="1903628"/>
              <a:ext cx="72008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 smtClean="0">
                  <a:solidFill>
                    <a:schemeClr val="tx1"/>
                  </a:solidFill>
                </a:rPr>
                <a:t>D1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D2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avec coins arrondis en diagonale 20"/>
            <p:cNvSpPr/>
            <p:nvPr/>
          </p:nvSpPr>
          <p:spPr>
            <a:xfrm>
              <a:off x="6758881" y="979500"/>
              <a:ext cx="3186113" cy="223224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8381115" y="1015504"/>
              <a:ext cx="1585161" cy="48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Schéma S3</a:t>
              </a:r>
              <a:endParaRPr lang="fr-FR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136682" y="1544045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A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000778" y="1544045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C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864874" y="1547165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D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000778" y="1902400"/>
              <a:ext cx="72008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 smtClean="0">
                  <a:solidFill>
                    <a:schemeClr val="tx1"/>
                  </a:solidFill>
                </a:rPr>
                <a:t>C1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C2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864874" y="1902400"/>
              <a:ext cx="72008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 smtClean="0">
                  <a:solidFill>
                    <a:schemeClr val="tx1"/>
                  </a:solidFill>
                </a:rPr>
                <a:t>D1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D2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136682" y="1900885"/>
              <a:ext cx="72008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 smtClean="0">
                  <a:solidFill>
                    <a:schemeClr val="tx1"/>
                  </a:solidFill>
                </a:rPr>
                <a:t>A1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A3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avec coins arrondis en diagonale 28"/>
            <p:cNvSpPr/>
            <p:nvPr/>
          </p:nvSpPr>
          <p:spPr>
            <a:xfrm>
              <a:off x="2988540" y="4346650"/>
              <a:ext cx="4059090" cy="2232248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4505741" y="4382653"/>
              <a:ext cx="2579339" cy="480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dirty="0" smtClean="0"/>
                <a:t>Schéma Historique</a:t>
              </a:r>
              <a:endParaRPr lang="fr-FR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39317" y="4911195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B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03413" y="4911195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C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967509" y="4914315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D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967509" y="5269550"/>
              <a:ext cx="72008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 smtClean="0">
                  <a:solidFill>
                    <a:schemeClr val="tx1"/>
                  </a:solidFill>
                </a:rPr>
                <a:t>D1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D2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39317" y="5268035"/>
              <a:ext cx="720080" cy="7200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>
                  <a:solidFill>
                    <a:schemeClr val="tx1"/>
                  </a:solidFill>
                </a:rPr>
                <a:t>B</a:t>
              </a:r>
              <a:r>
                <a:rPr lang="fr-BE" dirty="0" smtClean="0">
                  <a:solidFill>
                    <a:schemeClr val="tx1"/>
                  </a:solidFill>
                </a:rPr>
                <a:t>1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B2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375221" y="4914315"/>
              <a:ext cx="720080" cy="36004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dirty="0" smtClean="0">
                  <a:solidFill>
                    <a:schemeClr val="tx1"/>
                  </a:solidFill>
                </a:rPr>
                <a:t>A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103413" y="5262718"/>
              <a:ext cx="720080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>
                  <a:solidFill>
                    <a:schemeClr val="tx1"/>
                  </a:solidFill>
                </a:rPr>
                <a:t>C</a:t>
              </a:r>
              <a:r>
                <a:rPr lang="fr-BE" dirty="0" smtClean="0">
                  <a:solidFill>
                    <a:schemeClr val="tx1"/>
                  </a:solidFill>
                </a:rPr>
                <a:t>1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C2</a:t>
              </a:r>
            </a:p>
            <a:p>
              <a:r>
                <a:rPr lang="fr-BE" dirty="0" smtClean="0">
                  <a:solidFill>
                    <a:schemeClr val="tx1"/>
                  </a:solidFill>
                </a:rPr>
                <a:t>C3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375221" y="5262718"/>
              <a:ext cx="720080" cy="108012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BE" dirty="0" smtClean="0">
                  <a:solidFill>
                    <a:schemeClr val="tx1"/>
                  </a:solidFill>
                </a:rPr>
                <a:t>A1</a:t>
              </a:r>
            </a:p>
            <a:p>
              <a:r>
                <a:rPr lang="fr-BE" dirty="0">
                  <a:solidFill>
                    <a:schemeClr val="tx1"/>
                  </a:solidFill>
                </a:rPr>
                <a:t>A</a:t>
              </a:r>
              <a:r>
                <a:rPr lang="fr-BE" dirty="0" smtClean="0">
                  <a:solidFill>
                    <a:schemeClr val="tx1"/>
                  </a:solidFill>
                </a:rPr>
                <a:t>2</a:t>
              </a:r>
            </a:p>
            <a:p>
              <a:r>
                <a:rPr lang="fr-BE" dirty="0">
                  <a:solidFill>
                    <a:schemeClr val="tx1"/>
                  </a:solidFill>
                </a:rPr>
                <a:t>A</a:t>
              </a:r>
              <a:r>
                <a:rPr lang="fr-BE" dirty="0" smtClean="0">
                  <a:solidFill>
                    <a:schemeClr val="tx1"/>
                  </a:solidFill>
                </a:rPr>
                <a:t>3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9" name="Flèche droite 38"/>
            <p:cNvSpPr/>
            <p:nvPr/>
          </p:nvSpPr>
          <p:spPr>
            <a:xfrm rot="5400000">
              <a:off x="4688892" y="3446550"/>
              <a:ext cx="648072" cy="720080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0350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3284984"/>
            <a:ext cx="7971211" cy="2255715"/>
          </a:xfrm>
          <a:effectLst>
            <a:reflection stA="47000" endPos="72000" dist="50800" dir="5400000" sy="-100000" algn="bl" rotWithShape="0"/>
          </a:effectLst>
        </p:spPr>
      </p:pic>
      <p:sp>
        <p:nvSpPr>
          <p:cNvPr id="7" name="ZoneTexte 6"/>
          <p:cNvSpPr txBox="1"/>
          <p:nvPr/>
        </p:nvSpPr>
        <p:spPr>
          <a:xfrm>
            <a:off x="35496" y="953433"/>
            <a:ext cx="7632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DAHLIA: Visualiser l’Evolution du</a:t>
            </a:r>
          </a:p>
          <a:p>
            <a:r>
              <a:rPr lang="fr-BE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Schéma de la base de données</a:t>
            </a:r>
            <a:r>
              <a:rPr lang="fr-FR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</a:p>
        </p:txBody>
      </p:sp>
      <p:cxnSp>
        <p:nvCxnSpPr>
          <p:cNvPr id="8" name="Connecteur droit 7"/>
          <p:cNvCxnSpPr/>
          <p:nvPr/>
        </p:nvCxnSpPr>
        <p:spPr>
          <a:xfrm flipV="1">
            <a:off x="-28128" y="2276872"/>
            <a:ext cx="9172128" cy="33352"/>
          </a:xfrm>
          <a:prstGeom prst="line">
            <a:avLst/>
          </a:prstGeom>
          <a:ln w="22225">
            <a:gradFill flip="none" rotWithShape="1">
              <a:gsLst>
                <a:gs pos="0">
                  <a:schemeClr val="tx1"/>
                </a:gs>
                <a:gs pos="32000">
                  <a:schemeClr val="tx1">
                    <a:lumMod val="65000"/>
                    <a:lumOff val="35000"/>
                  </a:schemeClr>
                </a:gs>
                <a:gs pos="97500">
                  <a:schemeClr val="bg1"/>
                </a:gs>
                <a:gs pos="84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/>
          <p:cNvGrpSpPr/>
          <p:nvPr/>
        </p:nvGrpSpPr>
        <p:grpSpPr>
          <a:xfrm>
            <a:off x="1871755" y="624528"/>
            <a:ext cx="7308757" cy="6225480"/>
            <a:chOff x="1223683" y="-11832"/>
            <a:chExt cx="7929797" cy="6858000"/>
          </a:xfrm>
        </p:grpSpPr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683" y="-11832"/>
              <a:ext cx="7929797" cy="68580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1" name="Connecteur droit avec flèche 20"/>
            <p:cNvCxnSpPr/>
            <p:nvPr/>
          </p:nvCxnSpPr>
          <p:spPr>
            <a:xfrm flipV="1">
              <a:off x="2559351" y="1131168"/>
              <a:ext cx="560401" cy="312089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/>
            <p:cNvCxnSpPr/>
            <p:nvPr/>
          </p:nvCxnSpPr>
          <p:spPr>
            <a:xfrm>
              <a:off x="2559350" y="1553748"/>
              <a:ext cx="156542" cy="695655"/>
            </a:xfrm>
            <a:prstGeom prst="straightConnector1">
              <a:avLst/>
            </a:prstGeom>
            <a:ln w="317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ZoneTexte 22"/>
            <p:cNvSpPr txBox="1"/>
            <p:nvPr/>
          </p:nvSpPr>
          <p:spPr>
            <a:xfrm>
              <a:off x="1653320" y="5732660"/>
              <a:ext cx="1407540" cy="40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 smtClean="0">
                  <a:latin typeface="Goudy Old Style" panose="02020502050305020303" pitchFamily="18" charset="0"/>
                  <a:cs typeface="Arabic Typesetting" panose="03020402040406030203" pitchFamily="66" charset="-78"/>
                </a:rPr>
                <a:t>créations</a:t>
              </a:r>
              <a:endParaRPr lang="fr-FR" b="1" dirty="0">
                <a:latin typeface="Goudy Old Style" panose="02020502050305020303" pitchFamily="18" charset="0"/>
                <a:cs typeface="Arabic Typesetting" panose="03020402040406030203" pitchFamily="66" charset="-78"/>
              </a:endParaRPr>
            </a:p>
          </p:txBody>
        </p:sp>
        <p:cxnSp>
          <p:nvCxnSpPr>
            <p:cNvPr id="24" name="Connecteur en arc 23"/>
            <p:cNvCxnSpPr/>
            <p:nvPr/>
          </p:nvCxnSpPr>
          <p:spPr>
            <a:xfrm flipV="1">
              <a:off x="2670279" y="5612455"/>
              <a:ext cx="1331760" cy="364546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en arc 24"/>
            <p:cNvCxnSpPr/>
            <p:nvPr/>
          </p:nvCxnSpPr>
          <p:spPr>
            <a:xfrm flipV="1">
              <a:off x="2672348" y="5805006"/>
              <a:ext cx="1520554" cy="23562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en arc 25"/>
            <p:cNvCxnSpPr/>
            <p:nvPr/>
          </p:nvCxnSpPr>
          <p:spPr>
            <a:xfrm flipV="1">
              <a:off x="2670279" y="5392987"/>
              <a:ext cx="1128784" cy="525959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/>
            <p:cNvSpPr txBox="1"/>
            <p:nvPr/>
          </p:nvSpPr>
          <p:spPr>
            <a:xfrm rot="19840473">
              <a:off x="2208150" y="783782"/>
              <a:ext cx="1407540" cy="40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 smtClean="0">
                  <a:latin typeface="Goudy Old Style" panose="02020502050305020303" pitchFamily="18" charset="0"/>
                  <a:cs typeface="Arabic Typesetting" panose="03020402040406030203" pitchFamily="66" charset="-78"/>
                </a:rPr>
                <a:t>largeur</a:t>
              </a:r>
              <a:endParaRPr lang="fr-FR" b="1" dirty="0">
                <a:latin typeface="Goudy Old Style" panose="02020502050305020303" pitchFamily="18" charset="0"/>
                <a:cs typeface="Arabic Typesetting" panose="03020402040406030203" pitchFamily="66" charset="-78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 rot="15525650">
              <a:off x="1671797" y="1544717"/>
              <a:ext cx="1407540" cy="400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 smtClean="0">
                  <a:latin typeface="Goudy Old Style" panose="02020502050305020303" pitchFamily="18" charset="0"/>
                  <a:cs typeface="Arabic Typesetting" panose="03020402040406030203" pitchFamily="66" charset="-78"/>
                </a:rPr>
                <a:t>hauteur</a:t>
              </a:r>
              <a:endParaRPr lang="fr-FR" b="1" dirty="0">
                <a:latin typeface="Goudy Old Style" panose="02020502050305020303" pitchFamily="18" charset="0"/>
                <a:cs typeface="Arabic Typesetting" panose="03020402040406030203" pitchFamily="66" charset="-78"/>
              </a:endParaRPr>
            </a:p>
          </p:txBody>
        </p:sp>
        <p:sp>
          <p:nvSpPr>
            <p:cNvPr id="29" name="ZoneTexte 28"/>
            <p:cNvSpPr txBox="1"/>
            <p:nvPr/>
          </p:nvSpPr>
          <p:spPr>
            <a:xfrm rot="19860625">
              <a:off x="2834147" y="1653271"/>
              <a:ext cx="1407540" cy="406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smtClean="0">
                  <a:latin typeface="Goudy Old Style" panose="02020502050305020303" pitchFamily="18" charset="0"/>
                  <a:cs typeface="Arabic Typesetting" panose="03020402040406030203" pitchFamily="66" charset="-78"/>
                </a:rPr>
                <a:t>couleur</a:t>
              </a:r>
              <a:endParaRPr lang="fr-FR" b="1" dirty="0">
                <a:latin typeface="Goudy Old Style" panose="02020502050305020303" pitchFamily="18" charset="0"/>
                <a:cs typeface="Arabic Typesetting" panose="03020402040406030203" pitchFamily="66" charset="-78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7464521" y="566496"/>
              <a:ext cx="14075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 smtClean="0">
                  <a:latin typeface="Goudy Old Style" panose="02020502050305020303" pitchFamily="18" charset="0"/>
                  <a:cs typeface="Arabic Typesetting" panose="03020402040406030203" pitchFamily="66" charset="-78"/>
                </a:rPr>
                <a:t>tables</a:t>
              </a:r>
              <a:endParaRPr lang="fr-FR" b="1" dirty="0">
                <a:latin typeface="Goudy Old Style" panose="02020502050305020303" pitchFamily="18" charset="0"/>
                <a:cs typeface="Arabic Typesetting" panose="03020402040406030203" pitchFamily="66" charset="-78"/>
              </a:endParaRPr>
            </a:p>
          </p:txBody>
        </p:sp>
        <p:cxnSp>
          <p:nvCxnSpPr>
            <p:cNvPr id="31" name="Connecteur en arc 30"/>
            <p:cNvCxnSpPr/>
            <p:nvPr/>
          </p:nvCxnSpPr>
          <p:spPr>
            <a:xfrm rot="10800000">
              <a:off x="5957730" y="408721"/>
              <a:ext cx="1541517" cy="335800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en arc 31"/>
            <p:cNvCxnSpPr/>
            <p:nvPr/>
          </p:nvCxnSpPr>
          <p:spPr>
            <a:xfrm rot="10800000" flipV="1">
              <a:off x="6361484" y="813727"/>
              <a:ext cx="1137765" cy="182653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en arc 32"/>
            <p:cNvCxnSpPr/>
            <p:nvPr/>
          </p:nvCxnSpPr>
          <p:spPr>
            <a:xfrm rot="10800000" flipV="1">
              <a:off x="6477230" y="881904"/>
              <a:ext cx="1022020" cy="405308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</a:t>
            </a:r>
            <a:b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2400" dirty="0" smtClean="0"/>
              <a:t>Le schéma historique en 3D (*)</a:t>
            </a:r>
            <a:endParaRPr lang="fr-FR" dirty="0"/>
          </a:p>
        </p:txBody>
      </p:sp>
      <p:sp>
        <p:nvSpPr>
          <p:cNvPr id="35" name="Titre 1"/>
          <p:cNvSpPr txBox="1">
            <a:spLocks/>
          </p:cNvSpPr>
          <p:nvPr/>
        </p:nvSpPr>
        <p:spPr>
          <a:xfrm>
            <a:off x="5868144" y="5958408"/>
            <a:ext cx="97314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BE" sz="1200" dirty="0" smtClean="0"/>
              <a:t>(*) inspiré de </a:t>
            </a:r>
            <a:r>
              <a:rPr lang="fr-BE" sz="1200" dirty="0" err="1" smtClean="0"/>
              <a:t>CodeCity</a:t>
            </a:r>
            <a:r>
              <a:rPr lang="fr-BE" sz="1200" dirty="0" smtClean="0"/>
              <a:t> [</a:t>
            </a:r>
            <a:r>
              <a:rPr lang="fr-BE" sz="1200" dirty="0" err="1" smtClean="0"/>
              <a:t>Wettel</a:t>
            </a:r>
            <a:r>
              <a:rPr lang="fr-BE" sz="1200" dirty="0" smtClean="0"/>
              <a:t> &amp; Lanza, 2011]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1742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</a:t>
            </a:r>
            <a:b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2400" dirty="0" err="1" smtClean="0"/>
              <a:t>Schema-diff</a:t>
            </a:r>
            <a:endParaRPr lang="fr-FR" dirty="0"/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512" y="1965029"/>
            <a:ext cx="9361040" cy="4200275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455" y="597300"/>
            <a:ext cx="36671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0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9731424" cy="1143000"/>
          </a:xfrm>
        </p:spPr>
        <p:txBody>
          <a:bodyPr>
            <a:noAutofit/>
          </a:bodyPr>
          <a:lstStyle/>
          <a:p>
            <a:pPr algn="l"/>
            <a: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DAHLIA</a:t>
            </a:r>
            <a:br>
              <a:rPr lang="fr-BE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BE" sz="2400" dirty="0" err="1" smtClean="0"/>
              <a:t>Schema-diff</a:t>
            </a:r>
            <a:endParaRPr lang="fr-FR" dirty="0"/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512" y="1965029"/>
            <a:ext cx="9361040" cy="4200275"/>
          </a:xfrm>
          <a:prstGeom prst="rect">
            <a:avLst/>
          </a:prstGeom>
        </p:spPr>
      </p:pic>
      <p:pic>
        <p:nvPicPr>
          <p:cNvPr id="5" name="Picture 38" descr="lou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033" y="4652220"/>
            <a:ext cx="1482009" cy="129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8" descr="loup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652220"/>
            <a:ext cx="1482009" cy="129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2455" y="597300"/>
            <a:ext cx="3667125" cy="20478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645" y="2996952"/>
            <a:ext cx="3514725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45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>
        <a:spAutoFit/>
      </a:bodyPr>
      <a:lstStyle>
        <a:defPPr>
          <a:defRPr dirty="0">
            <a:latin typeface="Century Gothic" panose="020B0502020202020204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16548</TotalTime>
  <Words>5297</Words>
  <Application>Microsoft Office PowerPoint</Application>
  <PresentationFormat>Affichage à l'écran (4:3)</PresentationFormat>
  <Paragraphs>1515</Paragraphs>
  <Slides>238</Slides>
  <Notes>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238</vt:i4>
      </vt:variant>
    </vt:vector>
  </HeadingPairs>
  <TitlesOfParts>
    <vt:vector size="23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 système manipulant intensivement des données, quèsaco ? </vt:lpstr>
      <vt:lpstr>Présentation PowerPoint</vt:lpstr>
      <vt:lpstr>Présentation PowerPoint</vt:lpstr>
      <vt:lpstr>Ingénierie des bases de données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... Et cette requête-ci?</vt:lpstr>
      <vt:lpstr>... Ou celle-là?</vt:lpstr>
      <vt:lpstr>Présentation PowerPoint</vt:lpstr>
      <vt:lpstr>Présentation PowerPoint</vt:lpstr>
      <vt:lpstr>La complexité des requêtes générées dynamiquement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Notre Plan</vt:lpstr>
      <vt:lpstr>Notre Plan</vt:lpstr>
      <vt:lpstr>Notre Plan</vt:lpstr>
      <vt:lpstr>Notre Plan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Notre Approche</vt:lpstr>
      <vt:lpstr>Notre Approche</vt:lpstr>
      <vt:lpstr>Notre Approche</vt:lpstr>
      <vt:lpstr>Le Schéma Historique</vt:lpstr>
      <vt:lpstr>Présentation PowerPoint</vt:lpstr>
      <vt:lpstr>DAHLIA Le schéma historique en 3D (*)</vt:lpstr>
      <vt:lpstr>DAHLIA Schema-diff</vt:lpstr>
      <vt:lpstr>DAHLIA Schema-diff</vt:lpstr>
      <vt:lpstr>DAHLIA Voyage dans le temps</vt:lpstr>
      <vt:lpstr>DAHLIA Analyser les activités des développeurs</vt:lpstr>
      <vt:lpstr>DAHLIA Analyser les activités des développeurs</vt:lpstr>
      <vt:lpstr>Présentation PowerPoint</vt:lpstr>
      <vt:lpstr>DAHLIA appliqué à de vrais systèmes  </vt:lpstr>
      <vt:lpstr>Le système OSCAR</vt:lpstr>
      <vt:lpstr>Le système OSCAR</vt:lpstr>
      <vt:lpstr>Présentation PowerPoint</vt:lpstr>
      <vt:lpstr>Le système OSCAR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Extraction des requêtes SQL d’un système dynamique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Evaluation</vt:lpstr>
      <vt:lpstr>Evaluation</vt:lpstr>
      <vt:lpstr>Evaluation</vt:lpstr>
      <vt:lpstr>Evaluation</vt:lpstr>
      <vt:lpstr>Evaluation</vt:lpstr>
      <vt:lpstr>Présentation PowerPoint</vt:lpstr>
      <vt:lpstr>Présentation PowerPoint</vt:lpstr>
      <vt:lpstr>Jusqu’à maintenant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Notre approche</vt:lpstr>
      <vt:lpstr>Notre approche</vt:lpstr>
      <vt:lpstr>Exemple</vt:lpstr>
      <vt:lpstr>Exemple</vt:lpstr>
      <vt:lpstr>Exemple</vt:lpstr>
      <vt:lpstr>Présentation PowerPoint</vt:lpstr>
      <vt:lpstr>Evaluation</vt:lpstr>
      <vt:lpstr>Evaluation</vt:lpstr>
      <vt:lpstr>Evaluation</vt:lpstr>
      <vt:lpstr>Evaluation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Directions Futures</vt:lpstr>
      <vt:lpstr>Directions Futures</vt:lpstr>
      <vt:lpstr>Base de données relationnelle</vt:lpstr>
      <vt:lpstr>Base de données NoSQL</vt:lpstr>
      <vt:lpstr>Base de données NoSQL</vt:lpstr>
      <vt:lpstr>Base de données NoSQL</vt:lpstr>
      <vt:lpstr>Base de données NoSQL</vt:lpstr>
      <vt:lpstr>Base de données NoSQL</vt:lpstr>
      <vt:lpstr>Base de données NoSQL</vt:lpstr>
      <vt:lpstr>Base de données NoSQL</vt:lpstr>
      <vt:lpstr>Base de données NoSQL</vt:lpstr>
      <vt:lpstr>Base de données NoSQL</vt:lpstr>
      <vt:lpstr>Base de données NoSQL</vt:lpstr>
      <vt:lpstr>Supporter la co-existence </vt:lpstr>
      <vt:lpstr>Présentation PowerPoint</vt:lpstr>
      <vt:lpstr>Présentation PowerPoint</vt:lpstr>
      <vt:lpstr>Présentation PowerPoint</vt:lpstr>
      <vt:lpstr>Ma thèse</vt:lpstr>
      <vt:lpstr>Présentation PowerPoint</vt:lpstr>
      <vt:lpstr>Complexité Cyclomatique</vt:lpstr>
      <vt:lpstr>Complexité de notre algorithme 1. L’extraction statique du call graph</vt:lpstr>
      <vt:lpstr>L’extraction statique du call graph</vt:lpstr>
      <vt:lpstr>Complexité de notre algorithme 2. La reconstruction statique des requêtes SQL</vt:lpstr>
      <vt:lpstr>Soundness &amp; Completeness</vt:lpstr>
      <vt:lpstr>Soundness &amp; Completeness</vt:lpstr>
      <vt:lpstr>Distribuer la responsabilité au sein des développeurs: quelle stratégie ?</vt:lpstr>
      <vt:lpstr>Distribuer la responsabilité au sein des développeurs: quelle stratégie ?</vt:lpstr>
      <vt:lpstr>Distribuer la responsabilité au sein des développeurs: quelle stratégie ?</vt:lpstr>
      <vt:lpstr>Distribuer la responsabilité au sein des développeurs: quelle stratégie ?</vt:lpstr>
      <vt:lpstr>Distribuer la responsabilité au sein des développeurs: quelle stratégie ?</vt:lpstr>
      <vt:lpstr>Distribuer la responsabilité au sein des développeurs: quelle stratégie ?</vt:lpstr>
      <vt:lpstr>L’hétérogénéité, une mauvaise chose?</vt:lpstr>
      <vt:lpstr>L’hétérogénéité, une mauvaise chose?</vt:lpstr>
      <vt:lpstr>L’hétérogénéité, une mauvaise chose?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Static Analysis of Dynamic Database Usage in Java Systems</dc:title>
  <dc:creator>Loup</dc:creator>
  <cp:lastModifiedBy>Loup</cp:lastModifiedBy>
  <cp:revision>435</cp:revision>
  <dcterms:created xsi:type="dcterms:W3CDTF">2016-06-03T08:41:03Z</dcterms:created>
  <dcterms:modified xsi:type="dcterms:W3CDTF">2017-06-21T14:20:43Z</dcterms:modified>
</cp:coreProperties>
</file>